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10" r:id="rId1"/>
  </p:sldMasterIdLst>
  <p:sldIdLst>
    <p:sldId id="284" r:id="rId2"/>
    <p:sldId id="285" r:id="rId3"/>
    <p:sldId id="286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</p:embeddedFont>
  </p:embeddedFontLst>
  <p:custDataLst>
    <p:tags r:id="rId7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FF"/>
    <a:srgbClr val="FF0066"/>
    <a:srgbClr val="CC6600"/>
    <a:srgbClr val="00CC00"/>
    <a:srgbClr val="FF33CC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28" autoAdjust="0"/>
    <p:restoredTop sz="94579" autoAdjust="0"/>
  </p:normalViewPr>
  <p:slideViewPr>
    <p:cSldViewPr>
      <p:cViewPr>
        <p:scale>
          <a:sx n="75" d="100"/>
          <a:sy n="75" d="100"/>
        </p:scale>
        <p:origin x="-1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D483-8947-4398-9000-4C141CAE92BD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9829-F8C5-440E-8C0E-D19E0DC081AB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08E9-5F2B-4010-A8E7-CB64DBA56DB9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C561-7C15-4F20-9B79-392996BE423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3D4C-D789-4B6C-898E-1E5A505A6A13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1BC1-EBB0-4F6B-82E1-68EA6DEBD008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939F-251A-46FD-A62E-820D30FF7D55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7D61-78AC-44D0-948C-7DA17968560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36CF-0C58-408F-A387-C24A47DB7E3D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8071A-B383-490D-B9AB-AADF234C94F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E58B-DAEA-47A1-9583-FA575F6D91DE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76D5-FE19-4A9A-A1AE-E0060805B6E3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DB8E-4FE4-4689-9DA3-8A725EB0DB81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79AC-91C3-4B09-BEED-9DA4B759B83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64A7-E0AD-40B7-8141-A7AA5E2DBF2C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26F8-71F2-472D-8E9D-A5E2FA6A75F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0263-031A-423A-AC41-93033118C161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A70B-E298-42A0-8DEB-2274FAE97E5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BE3F-1E88-4CEC-BAD7-0A31FAA6F771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295C-1308-451E-A2EF-D362DC519E8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46B4-0188-4301-B955-4A7A3037837F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9B057-ED96-47F9-A948-010A5CD634F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ar-EG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9D6AF-BA1D-4BF7-A41A-8258D1A90053}" type="datetimeFigureOut">
              <a:rPr lang="ar-SA"/>
              <a:pPr>
                <a:defRPr/>
              </a:pPr>
              <a:t>13/08/1439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887B6B-B2A8-4CA4-8ABC-1F0C2D7991C5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صور تصاميم\نموذج فيزيا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9138"/>
            <a:ext cx="863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25538"/>
            <a:ext cx="8270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7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33798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4451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شريط إلى الأعلى 8"/>
          <p:cNvSpPr/>
          <p:nvPr/>
        </p:nvSpPr>
        <p:spPr>
          <a:xfrm>
            <a:off x="1258888" y="117475"/>
            <a:ext cx="7489825" cy="574675"/>
          </a:xfrm>
          <a:prstGeom prst="ribbon2">
            <a:avLst>
              <a:gd name="adj1" fmla="val 16667"/>
              <a:gd name="adj2" fmla="val 587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التغيرات الكيميائية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929313" y="1038225"/>
            <a:ext cx="271462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ما التغيرات الكيميائية ؟</a:t>
            </a:r>
            <a:endParaRPr lang="ar-EG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01" name="مربع نص 9"/>
          <p:cNvSpPr txBox="1">
            <a:spLocks noChangeArrowheads="1"/>
          </p:cNvSpPr>
          <p:nvPr/>
        </p:nvSpPr>
        <p:spPr bwMode="auto">
          <a:xfrm>
            <a:off x="5143500" y="1576388"/>
            <a:ext cx="392906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/>
              <a:t>تتكون المواد من ذرات مرتبطة معاً . وعندما ترتبط ذرات مع ذرات أخرى تتكون الرابطة الكيميائية .</a:t>
            </a:r>
          </a:p>
          <a:p>
            <a:r>
              <a:rPr lang="ar-SA" sz="2000" b="1">
                <a:solidFill>
                  <a:srgbClr val="CC00FF"/>
                </a:solidFill>
              </a:rPr>
              <a:t>والرابطة الكيميائية </a:t>
            </a:r>
            <a:r>
              <a:rPr lang="ar-SA"/>
              <a:t>قوة تجعل الذرات تترابط معاً . إن تكوين هذه الروابط وتفكيكها يغير الخصائص الكيميائية للمادة .</a:t>
            </a:r>
          </a:p>
        </p:txBody>
      </p:sp>
      <p:pic>
        <p:nvPicPr>
          <p:cNvPr id="3380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88" y="1428750"/>
            <a:ext cx="42148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مستطيل 10"/>
          <p:cNvSpPr>
            <a:spLocks noChangeArrowheads="1"/>
          </p:cNvSpPr>
          <p:nvPr/>
        </p:nvSpPr>
        <p:spPr bwMode="auto">
          <a:xfrm>
            <a:off x="1000125" y="3214688"/>
            <a:ext cx="80724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000" b="1">
                <a:solidFill>
                  <a:srgbClr val="CC00FF"/>
                </a:solidFill>
              </a:rPr>
              <a:t>التغير الكيميائي </a:t>
            </a:r>
            <a:r>
              <a:rPr lang="ar-SA"/>
              <a:t>هو تغير ينتج عنه مواد جديدة , لها خصائص كيميائية تختلف عن خصائص المواد الأصلية. يمكن ملاحظة بعض العلامات التي قد تدل على حدوث التغير الكيميائي </a:t>
            </a:r>
            <a:endParaRPr lang="ar-EG"/>
          </a:p>
        </p:txBody>
      </p:sp>
      <p:sp>
        <p:nvSpPr>
          <p:cNvPr id="12" name="مربع نص 11"/>
          <p:cNvSpPr txBox="1"/>
          <p:nvPr/>
        </p:nvSpPr>
        <p:spPr>
          <a:xfrm>
            <a:off x="6143625" y="3895725"/>
            <a:ext cx="2714625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SA" sz="2400" b="1" dirty="0">
                <a:solidFill>
                  <a:srgbClr val="FF0000"/>
                </a:solidFill>
              </a:rPr>
              <a:t>وصف التغيرات الكيميائية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sp>
        <p:nvSpPr>
          <p:cNvPr id="33805" name="مربع نص 12"/>
          <p:cNvSpPr txBox="1">
            <a:spLocks noChangeArrowheads="1"/>
          </p:cNvSpPr>
          <p:nvPr/>
        </p:nvSpPr>
        <p:spPr bwMode="auto">
          <a:xfrm>
            <a:off x="3429000" y="4429125"/>
            <a:ext cx="5715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000" b="1">
                <a:solidFill>
                  <a:srgbClr val="002060"/>
                </a:solidFill>
              </a:rPr>
              <a:t>يتكون التفاعل الكيميائي من جزأين :</a:t>
            </a:r>
          </a:p>
          <a:p>
            <a:r>
              <a:rPr lang="ar-SA" sz="2000" b="1"/>
              <a:t>المواد المتفاعلة : </a:t>
            </a:r>
            <a:r>
              <a:rPr lang="ar-SA"/>
              <a:t>مواد موجودة قبل حدوث قبل حدوث التغير الكيميائي .</a:t>
            </a:r>
          </a:p>
          <a:p>
            <a:r>
              <a:rPr lang="ar-SA" sz="2000" b="1"/>
              <a:t>المواد الناتجة : </a:t>
            </a:r>
            <a:r>
              <a:rPr lang="ar-SA"/>
              <a:t>مواد تنتج عن التغير الكيميائي .</a:t>
            </a:r>
          </a:p>
          <a:p>
            <a:r>
              <a:rPr lang="ar-SA"/>
              <a:t>يوصف التفاعل الكيميائي بصورة رمزية باستخدام </a:t>
            </a:r>
            <a:r>
              <a:rPr lang="ar-SA" sz="2000" b="1"/>
              <a:t>المعادلة الكيميائية </a:t>
            </a:r>
            <a:r>
              <a:rPr lang="ar-SA"/>
              <a:t>, حيث تستعمل المعادلة الكيميائية الحروف والأرقام للدلالة على كميات المواد المتفاعلة والمواد الناتجة التي يعبر عنها التفاعل الكيميائي .</a:t>
            </a:r>
            <a:endParaRPr lang="ar-EG"/>
          </a:p>
        </p:txBody>
      </p:sp>
      <p:pic>
        <p:nvPicPr>
          <p:cNvPr id="33806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4352925"/>
            <a:ext cx="2362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3801" grpId="0"/>
      <p:bldP spid="33803" grpId="0"/>
      <p:bldP spid="12" grpId="0" animBg="1"/>
      <p:bldP spid="338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صور تصاميم\نموذج فيزيا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9138"/>
            <a:ext cx="863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25538"/>
            <a:ext cx="8270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7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34822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4451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شريط إلى الأعلى 8"/>
          <p:cNvSpPr/>
          <p:nvPr/>
        </p:nvSpPr>
        <p:spPr>
          <a:xfrm>
            <a:off x="1258888" y="117475"/>
            <a:ext cx="7489825" cy="574675"/>
          </a:xfrm>
          <a:prstGeom prst="ribbon2">
            <a:avLst>
              <a:gd name="adj1" fmla="val 16667"/>
              <a:gd name="adj2" fmla="val 587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التغيرات الكيميائية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71563" y="1071563"/>
            <a:ext cx="26717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مربع نص 9"/>
          <p:cNvSpPr txBox="1">
            <a:spLocks noChangeArrowheads="1"/>
          </p:cNvSpPr>
          <p:nvPr/>
        </p:nvSpPr>
        <p:spPr bwMode="auto">
          <a:xfrm>
            <a:off x="3786188" y="1071563"/>
            <a:ext cx="528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/>
              <a:t>تتكون المواد المتفاعلة والمواد الناتجة من ذرات العناصر نفسها , ولكن أعيد ترتيبها وطريقة ترابطها . وهناك أعداد ذرات متساوية لكل عنصر على جانبي السهم . وهذا يعني أن المعادلة الكيميائية موزونة . ويُطلق العلماء على هذا قانون حفظ الكتلة .</a:t>
            </a:r>
            <a:endParaRPr lang="ar-EG"/>
          </a:p>
        </p:txBody>
      </p:sp>
      <p:sp>
        <p:nvSpPr>
          <p:cNvPr id="34826" name="مربع نص 10"/>
          <p:cNvSpPr txBox="1">
            <a:spLocks noChangeArrowheads="1"/>
          </p:cNvSpPr>
          <p:nvPr/>
        </p:nvSpPr>
        <p:spPr bwMode="auto">
          <a:xfrm>
            <a:off x="1285875" y="2214563"/>
            <a:ext cx="7786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/>
              <a:t>تتكون الروابط بين الذرات بنسبة محددة , فعندما يرتبط الهيدروجين والأكسجين ليكونا الماء ( </a:t>
            </a:r>
            <a:r>
              <a:rPr lang="en-US"/>
              <a:t>H2O</a:t>
            </a:r>
            <a:r>
              <a:rPr lang="ar-EG"/>
              <a:t> )فإن ذرتي هيدروجين ترتبط مع ذرة أكسجين واحدة بنسبة (2 : 1) 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786313" y="3028950"/>
            <a:ext cx="4214812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EG" sz="2400" b="1" dirty="0">
                <a:solidFill>
                  <a:srgbClr val="FFFF00"/>
                </a:solidFill>
              </a:rPr>
              <a:t>للتفاعلات الكيميائية ثلاثة أنواع رئيسية :</a:t>
            </a:r>
          </a:p>
        </p:txBody>
      </p:sp>
      <p:sp>
        <p:nvSpPr>
          <p:cNvPr id="34828" name="مربع نص 13"/>
          <p:cNvSpPr txBox="1">
            <a:spLocks noChangeArrowheads="1"/>
          </p:cNvSpPr>
          <p:nvPr/>
        </p:nvSpPr>
        <p:spPr bwMode="auto">
          <a:xfrm>
            <a:off x="4714875" y="3571875"/>
            <a:ext cx="43576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b="1">
                <a:solidFill>
                  <a:srgbClr val="FF0066"/>
                </a:solidFill>
              </a:rPr>
              <a:t>النوع الأول :تفاعل الاتحاد , </a:t>
            </a:r>
            <a:r>
              <a:rPr lang="ar-EG"/>
              <a:t>ويحدث عندما ترتبط عناصر أو مركبات معاً لتكوين مركبات جديدة أكثر تعقيداً .</a:t>
            </a:r>
          </a:p>
          <a:p>
            <a:r>
              <a:rPr lang="ar-EG"/>
              <a:t>ويستخدم تفاعل الاتحاد في الصناعة في إنتاج المواد الكيميائية عامة .</a:t>
            </a:r>
          </a:p>
          <a:p>
            <a:r>
              <a:rPr lang="ar-EG" b="1">
                <a:solidFill>
                  <a:srgbClr val="FF0066"/>
                </a:solidFill>
              </a:rPr>
              <a:t>النوع الثاني : تفاعل التحلل الكيميائي</a:t>
            </a:r>
            <a:r>
              <a:rPr lang="ar-EG"/>
              <a:t> , وهو عكس تفاعل الاتحاد الكيميائي . وفي هذه الحالة تتفكك مركبات معقدة إلى مواد أبسط منها . </a:t>
            </a:r>
          </a:p>
          <a:p>
            <a:r>
              <a:rPr lang="ar-EG" b="1">
                <a:solidFill>
                  <a:srgbClr val="FF0066"/>
                </a:solidFill>
              </a:rPr>
              <a:t>النوع الثالث : هو تفاعل الإحلال الذي يحدث عندما تتبادل العناصر أو الجزيئات أماكنها</a:t>
            </a:r>
            <a:r>
              <a:rPr lang="ar-EG"/>
              <a:t> , حيث يحل أحد العناصر أو الجزيئات محل آخر مكوناً مركباً جديداً .</a:t>
            </a:r>
          </a:p>
        </p:txBody>
      </p:sp>
      <p:pic>
        <p:nvPicPr>
          <p:cNvPr id="3482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25" y="3500438"/>
            <a:ext cx="3571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825" grpId="0"/>
      <p:bldP spid="34826" grpId="0"/>
      <p:bldP spid="13" grpId="0" animBg="1"/>
      <p:bldP spid="348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صور تصاميم\نموذج فيزيا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Documents and Settings\نور المعلم\My Documents\My Pictures\Arrow-right[1].png">
            <a:hlinkClick r:id="" action="ppaction://hlinkshowjump?jump=nextslide"/>
            <a:hlinkHover r:id="" action="ppaction://noaction" highlightClick="1">
              <a:snd r:embed="rId3" name="الترجمة من Google#en-ar-ط§ظ„طھظ„_2.wav"/>
            </a:hlinkHover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9138"/>
            <a:ext cx="863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Documents and Settings\نور المعلم\My Documents\My Pictures\Arrow-Left[1].png">
            <a:hlinkClick r:id="" action="ppaction://hlinkshowjump?jump=previousslide"/>
            <a:hlinkHover r:id="" action="ppaction://noaction" highlightClick="1">
              <a:snd r:embed="rId5" name="الترجمة من Google#en-ar-ط§ظ„طھظ„.wav"/>
            </a:hlinkHover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25538"/>
            <a:ext cx="827088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>
            <a:hlinkClick r:id="" action="ppaction://hlinkshowjump?jump=firstslide"/>
            <a:hlinkHover r:id="" action="ppaction://noaction" highlightClick="1">
              <a:snd r:embed="rId7" name="الترجمة من Google#en-ar-ط§ظ„طھظ„_3.wav"/>
            </a:hlinkHover>
          </p:cNvPr>
          <p:cNvSpPr/>
          <p:nvPr/>
        </p:nvSpPr>
        <p:spPr>
          <a:xfrm>
            <a:off x="64072" y="3111824"/>
            <a:ext cx="755576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</a:p>
        </p:txBody>
      </p:sp>
      <p:pic>
        <p:nvPicPr>
          <p:cNvPr id="35846" name="Picture 6" descr="http://www.gp4arab.com/jm/modules/fisheye_menu/images/exit.png">
            <a:hlinkClick r:id="" action="ppaction://hlinkshowjump?jump=endshow" highlightClick="1">
              <a:snd r:embed="rId8" name="الترجمة من Google#en-ar-lu hgsgh.wav"/>
            </a:hlinkClick>
            <a:hlinkHover r:id="" action="ppaction://noaction" highlightClick="1">
              <a:snd r:embed="rId9" name="الترجمة من Google#en-ar-ط§ظ„طھظ„_4.wav"/>
            </a:hlinkHover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445125"/>
            <a:ext cx="8858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شريط إلى الأعلى 8"/>
          <p:cNvSpPr/>
          <p:nvPr/>
        </p:nvSpPr>
        <p:spPr>
          <a:xfrm>
            <a:off x="1258888" y="117475"/>
            <a:ext cx="7489825" cy="574675"/>
          </a:xfrm>
          <a:prstGeom prst="ribbon2">
            <a:avLst>
              <a:gd name="adj1" fmla="val 16667"/>
              <a:gd name="adj2" fmla="val 587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التغيرات الكيميائية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857875" y="1038225"/>
            <a:ext cx="3000375" cy="4619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ar-EG" sz="2400" b="1" dirty="0">
                <a:solidFill>
                  <a:schemeClr val="accent5">
                    <a:lumMod val="50000"/>
                  </a:schemeClr>
                </a:solidFill>
              </a:rPr>
              <a:t>سرعة التفاعلات الكيميائية</a:t>
            </a:r>
          </a:p>
        </p:txBody>
      </p:sp>
      <p:sp>
        <p:nvSpPr>
          <p:cNvPr id="35849" name="مربع نص 9"/>
          <p:cNvSpPr txBox="1">
            <a:spLocks noChangeArrowheads="1"/>
          </p:cNvSpPr>
          <p:nvPr/>
        </p:nvSpPr>
        <p:spPr bwMode="auto">
          <a:xfrm>
            <a:off x="3500438" y="1571625"/>
            <a:ext cx="56435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b="1">
                <a:solidFill>
                  <a:srgbClr val="CC00FF"/>
                </a:solidFill>
              </a:rPr>
              <a:t>تعتمد سرعة التفاعل الكيميائي على عدة عوامل , من أهمها :</a:t>
            </a:r>
          </a:p>
          <a:p>
            <a:r>
              <a:rPr lang="ar-EG"/>
              <a:t>درجة الحرارة , والتركيز , والضغط .</a:t>
            </a:r>
          </a:p>
          <a:p>
            <a:r>
              <a:rPr lang="ar-EG"/>
              <a:t>أ- فزيادة درجة الحرارة تسبب زيادة سرعة حركة الجزيئات .</a:t>
            </a:r>
          </a:p>
          <a:p>
            <a:r>
              <a:rPr lang="ar-EG"/>
              <a:t>ب- إن زيادة كمية المواد المتفاعلة في المحلول يعني زيادة احتمال اتصال الجزيئات معاً لتشكل الروابط الكيميائية .</a:t>
            </a:r>
          </a:p>
          <a:p>
            <a:r>
              <a:rPr lang="ar-EG"/>
              <a:t>ج- زيادة الضغط يجبر أكبر عدد من الجزيئات على التجمع في مساحة صغيرة , ويزيد من سرعة اتصال الجزيئات معاً .</a:t>
            </a:r>
          </a:p>
          <a:p>
            <a:r>
              <a:rPr lang="ar-EG"/>
              <a:t>د-مقدار مساحة سطح المواد المتفاعلة الصلبة هو عامل آخر يؤثر في سرعة التفاعل الكيميائي . فكلما كانت مساحة السطوح أكبر حدث التفاعل أسرع .</a:t>
            </a:r>
          </a:p>
        </p:txBody>
      </p:sp>
      <p:pic>
        <p:nvPicPr>
          <p:cNvPr id="3585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25" y="1143000"/>
            <a:ext cx="25003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50" y="4141788"/>
            <a:ext cx="30432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مربع نص 11"/>
          <p:cNvSpPr txBox="1">
            <a:spLocks noChangeArrowheads="1"/>
          </p:cNvSpPr>
          <p:nvPr/>
        </p:nvSpPr>
        <p:spPr bwMode="auto">
          <a:xfrm>
            <a:off x="4214813" y="4864100"/>
            <a:ext cx="485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000" b="1">
                <a:solidFill>
                  <a:srgbClr val="FF0000"/>
                </a:solidFill>
              </a:rPr>
              <a:t>التفاعلات الطاردة للطاقة :</a:t>
            </a:r>
            <a:r>
              <a:rPr lang="ar-EG"/>
              <a:t> هي التفاعلات التي تُطلق الطاقة .</a:t>
            </a:r>
          </a:p>
          <a:p>
            <a:r>
              <a:rPr lang="ar-EG" sz="2000" b="1">
                <a:solidFill>
                  <a:srgbClr val="FF0000"/>
                </a:solidFill>
              </a:rPr>
              <a:t>التفاعلات الماصة للطاقة : </a:t>
            </a:r>
            <a:r>
              <a:rPr lang="ar-EG"/>
              <a:t>تفاعلات تحتاج إلى مصدر طاقة .</a:t>
            </a:r>
          </a:p>
        </p:txBody>
      </p:sp>
      <p:pic>
        <p:nvPicPr>
          <p:cNvPr id="3585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1563" y="4438650"/>
            <a:ext cx="32146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5849" grpId="0"/>
      <p:bldP spid="358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9671</TotalTime>
  <Words>408</Words>
  <Application>Microsoft Office PowerPoint</Application>
  <PresentationFormat>Affichage à l'écran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AdvertisingExtraBold</vt:lpstr>
      <vt:lpstr>Times New Roman</vt:lpstr>
      <vt:lpstr>سمة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Abdelhafid Touil</cp:lastModifiedBy>
  <cp:revision>38</cp:revision>
  <dcterms:created xsi:type="dcterms:W3CDTF">2011-05-01T19:50:37Z</dcterms:created>
  <dcterms:modified xsi:type="dcterms:W3CDTF">2018-04-28T11:37:27Z</dcterms:modified>
</cp:coreProperties>
</file>