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70" r:id="rId3"/>
    <p:sldId id="271" r:id="rId4"/>
    <p:sldId id="272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18CD-9C88-4BD3-9424-6D0B6DAF86D6}" type="datetimeFigureOut">
              <a:rPr lang="ar-SA" smtClean="0"/>
              <a:pPr/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2FC3-07C2-4515-BE26-DB9FB8B615AD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5357813" y="0"/>
            <a:ext cx="3643312" cy="1571625"/>
          </a:xfrm>
          <a:prstGeom prst="horizontalScroll">
            <a:avLst>
              <a:gd name="adj" fmla="val 18131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8131" name="مربع نص 2"/>
          <p:cNvSpPr txBox="1">
            <a:spLocks noChangeArrowheads="1"/>
          </p:cNvSpPr>
          <p:nvPr/>
        </p:nvSpPr>
        <p:spPr bwMode="auto">
          <a:xfrm>
            <a:off x="5286375" y="373063"/>
            <a:ext cx="3714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400" b="1">
                <a:solidFill>
                  <a:srgbClr val="7030A0"/>
                </a:solidFill>
                <a:latin typeface="Constantia" pitchFamily="18" charset="0"/>
                <a:cs typeface="Majalla UI"/>
              </a:rPr>
              <a:t>التغيرات الكيميائية</a:t>
            </a: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858000" y="1428750"/>
            <a:ext cx="2214563" cy="642938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6286500" y="153828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التغيرات الكيميائية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0" y="2181225"/>
            <a:ext cx="8929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هو تغير ينتج عن مواد جديدة لها خصائص كيميائية تختلف عن خصائص المواد الأصلية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929438" y="2714625"/>
            <a:ext cx="2214562" cy="642938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6357938" y="282416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الروابط الكيميائية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71438" y="3467100"/>
            <a:ext cx="8929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هي قوة تجعل الذرات تترابط  معا وتغير هذه الروابط وتفكيكها يغير الخصائص الكيميائية للمادة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pic>
        <p:nvPicPr>
          <p:cNvPr id="10" name="صورة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7715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0" y="6357958"/>
            <a:ext cx="1785918" cy="5000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/>
              <a:t>الرئيسية 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858000" y="71438"/>
            <a:ext cx="2214563" cy="642937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6286500" y="180975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المواد المتفاعلة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0" y="823913"/>
            <a:ext cx="892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هي مواد موجودة قبل حدوث التغير الكيميائي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858000" y="1428750"/>
            <a:ext cx="2214563" cy="642938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6286500" y="153828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المواد الناتجة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0" y="2181225"/>
            <a:ext cx="8929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هي مواد تنتج عن التغير الكيميائي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6858000" y="2786063"/>
            <a:ext cx="2214563" cy="642937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286500" y="28956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المعادلة الكيميائية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0" y="3538538"/>
            <a:ext cx="892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nstantia" pitchFamily="18" charset="0"/>
                <a:cs typeface="Majalla UI"/>
              </a:rPr>
              <a:t> </a:t>
            </a:r>
            <a:r>
              <a:rPr lang="ar-SA" sz="2400" b="1">
                <a:latin typeface="Constantia" pitchFamily="18" charset="0"/>
                <a:cs typeface="Majalla UI"/>
              </a:rPr>
              <a:t>هي الحروف والأرقام الدالة على كميات المواد المتفاعلة والناتجة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pic>
        <p:nvPicPr>
          <p:cNvPr id="11" name="صورة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5072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خطط انسيابي: معالجة متعاقبة 11"/>
          <p:cNvSpPr/>
          <p:nvPr/>
        </p:nvSpPr>
        <p:spPr>
          <a:xfrm>
            <a:off x="8001000" y="4143375"/>
            <a:ext cx="1000125" cy="642938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286500" y="425291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السهم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285750" y="4895850"/>
            <a:ext cx="8643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يفصل بين المواد المتفاعلة جهة الذيل والمواد المتفاعلة جهة الرأس وتكون الذرات نفسها موجودة على جانبي السهم أي أن المعادلة مساوية  ( موزونة ) طبقا لقانون حفظ الكتلة وهو ينص على المادة لا تفنى ولا تستحدث خلال التفاعل الكيميائي وإنما تتحول من شكل لآخر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sp>
        <p:nvSpPr>
          <p:cNvPr id="15" name="مستطيل مستدير الزوايا 14">
            <a:hlinkClick r:id="rId3" action="ppaction://hlinksldjump"/>
          </p:cNvPr>
          <p:cNvSpPr/>
          <p:nvPr/>
        </p:nvSpPr>
        <p:spPr>
          <a:xfrm>
            <a:off x="0" y="6357958"/>
            <a:ext cx="1785918" cy="5000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/>
              <a:t>الرئيسية 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7500938" y="71438"/>
            <a:ext cx="1571625" cy="642937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6286500" y="180975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تفاعل الإتحاد 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286250" y="823913"/>
            <a:ext cx="4643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 ويحدث عندما ترتبط العناصر أو المركبات </a:t>
            </a:r>
          </a:p>
          <a:p>
            <a:r>
              <a:rPr lang="ar-SA" sz="2400" b="1">
                <a:latin typeface="Constantia" pitchFamily="18" charset="0"/>
                <a:cs typeface="Majalla UI"/>
              </a:rPr>
              <a:t>معا لتكون مركبات جديدة أكثر تعقيدا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572250" y="1428750"/>
            <a:ext cx="2500313" cy="642938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6286500" y="153828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تفاعل التحلل الكيميائي 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0" y="2181225"/>
            <a:ext cx="8929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وهو تفكك مواد مركبة إلى مواد بسيطة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6858000" y="2786063"/>
            <a:ext cx="2214563" cy="642937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286500" y="28956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تفاعل الإحلال 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0" y="3538538"/>
            <a:ext cx="8929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يحدث عندما تتبادل الجزئيات أو العناصر أماكنها حيث يحل  أحد العناصر أو الجزئيات محل آخر مكونا مركبا جديدا مثل تفاعل تكوين ملح الطعام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0"/>
            <a:ext cx="4219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128588"/>
            <a:ext cx="44481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357688"/>
            <a:ext cx="42005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مستدير الزوايا 13">
            <a:hlinkClick r:id="rId5" action="ppaction://hlinksldjump"/>
          </p:cNvPr>
          <p:cNvSpPr/>
          <p:nvPr/>
        </p:nvSpPr>
        <p:spPr>
          <a:xfrm>
            <a:off x="0" y="6357958"/>
            <a:ext cx="1785918" cy="5000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/>
              <a:t>الرئيسية 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5286375" y="214313"/>
            <a:ext cx="3786188" cy="642937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4286250" y="323850"/>
            <a:ext cx="471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العوامل المؤثرة في سرعة التفاعل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0" y="966788"/>
            <a:ext cx="892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درجة الحرارة – التركيز – الضغط – زيادة مساحة السطح ........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357938" y="1571625"/>
            <a:ext cx="2714625" cy="642938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6286500" y="168116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التفاعلات الطاردة للطاقة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0" y="2324100"/>
            <a:ext cx="8929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هي تفاعلات تعطي الكثير من الطاقة في صورة ضوء وحرارة في مدة زمنية قصيرة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6357938" y="2786063"/>
            <a:ext cx="2714625" cy="642937"/>
          </a:xfrm>
          <a:prstGeom prst="flowChartAlternateProcess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286500" y="28956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onstantia" pitchFamily="18" charset="0"/>
                <a:cs typeface="Majalla UI"/>
              </a:rPr>
              <a:t>التفاعلات الماصة للطاقة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0" y="3538538"/>
            <a:ext cx="8929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>
                <a:latin typeface="Constantia" pitchFamily="18" charset="0"/>
                <a:cs typeface="Majalla UI"/>
              </a:rPr>
              <a:t>تحتاج إلى مصدر للطاقة مستمر ليستمر التفاعل مثل  عملية البناء الضوئي وتحتاج إلى طاقة من مصدر ضوئي </a:t>
            </a:r>
            <a:endParaRPr lang="en-US" sz="2400">
              <a:latin typeface="Constantia" pitchFamily="18" charset="0"/>
              <a:cs typeface="Majalla U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6325" y="4386263"/>
            <a:ext cx="41148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357688"/>
            <a:ext cx="4286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مستدير الزوايا 12">
            <a:hlinkClick r:id="rId4" action="ppaction://hlinksldjump"/>
          </p:cNvPr>
          <p:cNvSpPr/>
          <p:nvPr/>
        </p:nvSpPr>
        <p:spPr>
          <a:xfrm>
            <a:off x="0" y="6357958"/>
            <a:ext cx="1785918" cy="5000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/>
              <a:t>الرئيسية 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215</Words>
  <Application>Microsoft Office PowerPoint</Application>
  <PresentationFormat>Affichage à l'écran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سمة Office</vt:lpstr>
      <vt:lpstr>Diapositive 1</vt:lpstr>
      <vt:lpstr>Diapositive 2</vt:lpstr>
      <vt:lpstr>Diapositive 3</vt:lpstr>
      <vt:lpstr>Diapositive 4</vt:lpstr>
    </vt:vector>
  </TitlesOfParts>
  <Company>SSR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compunet</dc:creator>
  <cp:lastModifiedBy>Abdelhafid Touil</cp:lastModifiedBy>
  <cp:revision>5</cp:revision>
  <dcterms:created xsi:type="dcterms:W3CDTF">2016-02-10T11:18:51Z</dcterms:created>
  <dcterms:modified xsi:type="dcterms:W3CDTF">2018-04-28T09:16:41Z</dcterms:modified>
</cp:coreProperties>
</file>