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9" r:id="rId10"/>
    <p:sldId id="263" r:id="rId11"/>
    <p:sldId id="264" r:id="rId12"/>
    <p:sldId id="265" r:id="rId13"/>
    <p:sldId id="270" r:id="rId14"/>
    <p:sldId id="266" r:id="rId15"/>
    <p:sldId id="267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182B-D4F0-480C-95FD-BD6FE59A35C7}" type="datetimeFigureOut">
              <a:rPr lang="ar-SA" smtClean="0"/>
              <a:pPr/>
              <a:t>23/11/1432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0EE3-52C7-4589-9ABE-981599215E2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182B-D4F0-480C-95FD-BD6FE59A35C7}" type="datetimeFigureOut">
              <a:rPr lang="ar-SA" smtClean="0"/>
              <a:pPr/>
              <a:t>23/11/1432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0EE3-52C7-4589-9ABE-981599215E2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182B-D4F0-480C-95FD-BD6FE59A35C7}" type="datetimeFigureOut">
              <a:rPr lang="ar-SA" smtClean="0"/>
              <a:pPr/>
              <a:t>23/11/1432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0EE3-52C7-4589-9ABE-981599215E2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182B-D4F0-480C-95FD-BD6FE59A35C7}" type="datetimeFigureOut">
              <a:rPr lang="ar-SA" smtClean="0"/>
              <a:pPr/>
              <a:t>23/11/1432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0EE3-52C7-4589-9ABE-981599215E2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182B-D4F0-480C-95FD-BD6FE59A35C7}" type="datetimeFigureOut">
              <a:rPr lang="ar-SA" smtClean="0"/>
              <a:pPr/>
              <a:t>23/11/1432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0EE3-52C7-4589-9ABE-981599215E2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182B-D4F0-480C-95FD-BD6FE59A35C7}" type="datetimeFigureOut">
              <a:rPr lang="ar-SA" smtClean="0"/>
              <a:pPr/>
              <a:t>23/11/1432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0EE3-52C7-4589-9ABE-981599215E2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182B-D4F0-480C-95FD-BD6FE59A35C7}" type="datetimeFigureOut">
              <a:rPr lang="ar-SA" smtClean="0"/>
              <a:pPr/>
              <a:t>23/11/1432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0EE3-52C7-4589-9ABE-981599215E2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182B-D4F0-480C-95FD-BD6FE59A35C7}" type="datetimeFigureOut">
              <a:rPr lang="ar-SA" smtClean="0"/>
              <a:pPr/>
              <a:t>23/11/1432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0EE3-52C7-4589-9ABE-981599215E2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182B-D4F0-480C-95FD-BD6FE59A35C7}" type="datetimeFigureOut">
              <a:rPr lang="ar-SA" smtClean="0"/>
              <a:pPr/>
              <a:t>23/11/1432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0EE3-52C7-4589-9ABE-981599215E2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182B-D4F0-480C-95FD-BD6FE59A35C7}" type="datetimeFigureOut">
              <a:rPr lang="ar-SA" smtClean="0"/>
              <a:pPr/>
              <a:t>23/11/1432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0EE3-52C7-4589-9ABE-981599215E2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182B-D4F0-480C-95FD-BD6FE59A35C7}" type="datetimeFigureOut">
              <a:rPr lang="ar-SA" smtClean="0"/>
              <a:pPr/>
              <a:t>23/11/1432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0EE3-52C7-4589-9ABE-981599215E2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9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9182B-D4F0-480C-95FD-BD6FE59A35C7}" type="datetimeFigureOut">
              <a:rPr lang="ar-SA" smtClean="0"/>
              <a:pPr/>
              <a:t>23/11/1432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90EE3-52C7-4589-9ABE-981599215E2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520280"/>
          </a:xfrm>
        </p:spPr>
        <p:txBody>
          <a:bodyPr>
            <a:normAutofit/>
          </a:bodyPr>
          <a:lstStyle/>
          <a:p>
            <a:r>
              <a:rPr lang="ar-SA" sz="6600" b="1" dirty="0" smtClean="0">
                <a:latin typeface="Arabic Typesetting" pitchFamily="66" charset="-78"/>
                <a:cs typeface="Arabic Typesetting" pitchFamily="66" charset="-78"/>
              </a:rPr>
              <a:t>النمو في الطفولة المبكرة </a:t>
            </a:r>
            <a:endParaRPr lang="ar-SA" sz="66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 descr="ACADEMICS-EarlyChildho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348880"/>
            <a:ext cx="5976664" cy="43204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832648"/>
          </a:xfrm>
        </p:spPr>
        <p:txBody>
          <a:bodyPr>
            <a:normAutofit fontScale="92500"/>
          </a:bodyPr>
          <a:lstStyle/>
          <a:p>
            <a:pPr algn="just"/>
            <a:r>
              <a:rPr lang="ar-SA" dirty="0" smtClean="0"/>
              <a:t>* معدل الذكاء </a:t>
            </a:r>
          </a:p>
          <a:p>
            <a:pPr algn="just"/>
            <a:r>
              <a:rPr lang="ar-SA" dirty="0" smtClean="0"/>
              <a:t>* تعرض الطفل للتدريب واكتساب المهارات </a:t>
            </a:r>
          </a:p>
          <a:p>
            <a:pPr algn="just"/>
            <a:r>
              <a:rPr lang="ar-SA" dirty="0" smtClean="0"/>
              <a:t>* تميز الطفل ببعض الصفات الشخصية مثل الخجل والإنطواء والخوف من التواجد في المواقف الاجتماعية </a:t>
            </a:r>
            <a:endParaRPr lang="ar-SA" dirty="0"/>
          </a:p>
          <a:p>
            <a:pPr algn="just"/>
            <a:r>
              <a:rPr lang="ar-SA" b="1" dirty="0" smtClean="0">
                <a:solidFill>
                  <a:srgbClr val="FF0000"/>
                </a:solidFill>
              </a:rPr>
              <a:t>ثالثا: النمو العقلي المعرفي : </a:t>
            </a:r>
          </a:p>
          <a:p>
            <a:pPr algn="just"/>
            <a:r>
              <a:rPr lang="ar-SA" dirty="0" smtClean="0"/>
              <a:t>*  </a:t>
            </a:r>
            <a:r>
              <a:rPr lang="ar-SA" b="1" dirty="0" smtClean="0"/>
              <a:t>أولا : الذكاء . </a:t>
            </a:r>
          </a:p>
          <a:p>
            <a:pPr algn="just"/>
            <a:r>
              <a:rPr lang="ar-SA" dirty="0" smtClean="0"/>
              <a:t>يطرأ</a:t>
            </a:r>
            <a:r>
              <a:rPr lang="ar-SA" b="1" dirty="0" smtClean="0"/>
              <a:t> </a:t>
            </a:r>
            <a:r>
              <a:rPr lang="ar-SA" dirty="0" smtClean="0"/>
              <a:t>نمو على الذكاء وتتكون المفاهيم المختلفة مثل الزمان حيث أنه يدرك مدلول (</a:t>
            </a:r>
            <a:r>
              <a:rPr lang="ar-SA" b="1" dirty="0" smtClean="0">
                <a:solidFill>
                  <a:srgbClr val="C00000"/>
                </a:solidFill>
              </a:rPr>
              <a:t>اليوم وغدا وأمس والأسبوع </a:t>
            </a:r>
            <a:r>
              <a:rPr lang="ar-SA" dirty="0" smtClean="0"/>
              <a:t>)والمكان والاتساع والعدد .</a:t>
            </a:r>
            <a:endParaRPr lang="ar-SA" b="1" dirty="0" smtClean="0"/>
          </a:p>
          <a:p>
            <a:pPr algn="just"/>
            <a:r>
              <a:rPr lang="ar-SA" dirty="0" smtClean="0"/>
              <a:t>يطلق بياجيه على النمو العقلي في هذه المرحلة بمرحلة ما قبل العمليات ، وتستمر من نهاية العام الثاني حتى نهاية العام السابع .</a:t>
            </a:r>
          </a:p>
          <a:p>
            <a:pPr algn="just"/>
            <a:endParaRPr lang="ar-SA" dirty="0"/>
          </a:p>
          <a:p>
            <a:pPr algn="just"/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/>
          <a:lstStyle/>
          <a:p>
            <a:pPr algn="just"/>
            <a:r>
              <a:rPr lang="ar-SA" b="1" dirty="0" smtClean="0">
                <a:solidFill>
                  <a:srgbClr val="FF0000"/>
                </a:solidFill>
              </a:rPr>
              <a:t>مرحلة ما قبل المفاهيم : </a:t>
            </a:r>
          </a:p>
          <a:p>
            <a:pPr algn="just"/>
            <a:r>
              <a:rPr lang="ar-SA" dirty="0" smtClean="0"/>
              <a:t>تمتد هذه المرحلة من عامين إلى أربع سنوات ، حيث نجد الطفل يستجيب للمثيرات على أساس المعنى الذي يحمله هذا المثير وليس على أساس خصائصه ، ويسمى ذلك (</a:t>
            </a:r>
            <a:r>
              <a:rPr lang="ar-SA" b="1" dirty="0" smtClean="0">
                <a:solidFill>
                  <a:srgbClr val="C00000"/>
                </a:solidFill>
              </a:rPr>
              <a:t>باللعب الإيهامي </a:t>
            </a:r>
            <a:r>
              <a:rPr lang="ar-SA" dirty="0" smtClean="0"/>
              <a:t>)  فالبعض مثلا يأخذ رمز البندقية ،وأطفال آخرين يضعون هذه العصا بين فخذيهما ويحولانها إلى حمار أو فرس يمتطيه ، والفتاة تلعب مع دميتها وقد تغضب منها أو تصالحها . وقد تتعامل البنات مع الوسائد وكأنهن تلاميذ مدرسة وتجعل الطفلة من نفسها معلمة لهم وتخاطبهم وكأنهن أحياء ، ويطلق على هذا التفكير بـ ( </a:t>
            </a:r>
            <a:r>
              <a:rPr lang="ar-SA" b="1" dirty="0" smtClean="0">
                <a:solidFill>
                  <a:srgbClr val="C00000"/>
                </a:solidFill>
              </a:rPr>
              <a:t>الإحيائية</a:t>
            </a:r>
            <a:r>
              <a:rPr lang="ar-SA" dirty="0" smtClean="0"/>
              <a:t> ) أي إضفاء الحياة على الجمادات . </a:t>
            </a:r>
          </a:p>
          <a:p>
            <a:pPr algn="just"/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مرحلة التفكير الحسي : </a:t>
            </a:r>
          </a:p>
          <a:p>
            <a:r>
              <a:rPr lang="ar-SA" dirty="0" smtClean="0"/>
              <a:t>تمتد هذه المرحلة من ( 4-7 ) سنوات </a:t>
            </a:r>
          </a:p>
          <a:p>
            <a:r>
              <a:rPr lang="ar-SA" b="1" dirty="0" smtClean="0"/>
              <a:t>أهم ملامح هذه المرحلة :</a:t>
            </a:r>
          </a:p>
          <a:p>
            <a:r>
              <a:rPr lang="ar-SA" dirty="0" smtClean="0"/>
              <a:t>* حدوث زيادة في آداء الطفل الرمزي . حيث أنه يرمز للأشياء وفق خياله ، فمثلا يعلل حركة المياه في النهر بوجود أرجل صغيرة ، أي أن الحركة يرمز لها بوجود أرجل </a:t>
            </a:r>
          </a:p>
          <a:p>
            <a:r>
              <a:rPr lang="ar-SA" dirty="0" smtClean="0"/>
              <a:t>* يكون الطفل متمركزا حول ذاته . حيث تظهر (الأنوية ) فالطفل يعتبر كل شيء له وليس لأحد غيره ، فأمه له وحده ، وكذلك أبوه ، والمشتريات الجديدة له وحده ، وحذاؤه الجديد له وحده يلبسه وينام به ويضعه في فراشه 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ar-SA" dirty="0" smtClean="0"/>
              <a:t>النمو في الطفولة المبكرة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ar-SA" dirty="0" smtClean="0"/>
              <a:t>تسيطر عليه إدراكاته وأحكامه الذاتية</a:t>
            </a:r>
          </a:p>
          <a:p>
            <a:r>
              <a:rPr lang="ar-SA" dirty="0" smtClean="0"/>
              <a:t>* يميل الطفل إلى تركيز انتباهه على التفاصيل المتعلقة بجانب واحد فقط للشيء </a:t>
            </a:r>
          </a:p>
          <a:p>
            <a:r>
              <a:rPr lang="ar-SA" dirty="0" smtClean="0"/>
              <a:t>* يفتقد تفكير الطفل إلى السير في الجانب العكسي .</a:t>
            </a:r>
          </a:p>
          <a:p>
            <a:r>
              <a:rPr lang="ar-SA" b="1" dirty="0" smtClean="0"/>
              <a:t>ثانيا : الانتباه : </a:t>
            </a:r>
          </a:p>
          <a:p>
            <a:r>
              <a:rPr lang="ar-SA" dirty="0" smtClean="0"/>
              <a:t>وهو أهم العمليات العقلية ، ويعني أن يكون الشيء موضع تركيز واهتمام الفرد .</a:t>
            </a:r>
          </a:p>
          <a:p>
            <a:r>
              <a:rPr lang="ar-SA" dirty="0" smtClean="0"/>
              <a:t>يتميز الانتباه في هذه المرحلة بالسمات التالية : </a:t>
            </a:r>
          </a:p>
          <a:p>
            <a:r>
              <a:rPr lang="ar-SA" dirty="0" smtClean="0"/>
              <a:t>* مدى الانتباه محدود </a:t>
            </a:r>
          </a:p>
          <a:p>
            <a:r>
              <a:rPr lang="ar-SA" dirty="0" smtClean="0"/>
              <a:t>* لا يستطيع الطفل التركيز في شيئين مختلفين في وقت واحد</a:t>
            </a:r>
          </a:p>
          <a:p>
            <a:r>
              <a:rPr lang="ar-SA" dirty="0" smtClean="0"/>
              <a:t>* دائم التنقل بين مثير وآخر . </a:t>
            </a:r>
          </a:p>
          <a:p>
            <a:endParaRPr lang="ar-SA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/>
              <a:t> </a:t>
            </a:r>
            <a:r>
              <a:rPr lang="ar-SA" dirty="0" smtClean="0"/>
              <a:t>   </a:t>
            </a:r>
            <a:r>
              <a:rPr lang="ar-SA" b="1" dirty="0" smtClean="0"/>
              <a:t>ثالثا : الإدراك : </a:t>
            </a:r>
          </a:p>
          <a:p>
            <a:r>
              <a:rPr lang="ar-SA" dirty="0" smtClean="0"/>
              <a:t>* يعجز عن الربط بين الأشياء في بداية المرحلة . </a:t>
            </a:r>
          </a:p>
          <a:p>
            <a:r>
              <a:rPr lang="ar-SA" dirty="0" smtClean="0"/>
              <a:t>* يحدث نضجا وتطورا في الإدراك كلما تقدم في العمر .</a:t>
            </a:r>
          </a:p>
          <a:p>
            <a:r>
              <a:rPr lang="ar-SA" dirty="0" smtClean="0"/>
              <a:t>* كما أن الطفل في الثالثة يدرك مجموعة من الأشياء في تجمعاتها الثنائية والثلاثية  ، ويدرك النقصان من مجموعة .</a:t>
            </a:r>
          </a:p>
          <a:p>
            <a:r>
              <a:rPr lang="ar-SA" dirty="0" smtClean="0"/>
              <a:t>* في السنة الرابعة والخامسة يدرك التسلسل الزمني للأحداث ، فمثلا يسرد ماذا حدث له بالروضة خلال ساعات الدوام ، ويدرك أيضا الزمن الماضي والحاضر والمستقبل .</a:t>
            </a:r>
          </a:p>
          <a:p>
            <a:r>
              <a:rPr lang="ar-SA" dirty="0" smtClean="0"/>
              <a:t>* تشير نتائج الأبحاث إلى أن الأطفال في سن المدرسة يتمكنون من تذكر الموضوع المترابط بصورة أفضل من الموضوع غير المترابط .  </a:t>
            </a:r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r>
              <a:rPr lang="ar-SA" dirty="0" smtClean="0"/>
              <a:t>* تكون الأفكار غير واضحة في البداية ، ثم تأخذ هذه الأفكار في الوضوح والتمايز . </a:t>
            </a:r>
          </a:p>
          <a:p>
            <a:r>
              <a:rPr lang="ar-SA" dirty="0" smtClean="0"/>
              <a:t>* يتزايد حب الطفل للاستطلاع . حيث يكثر التساؤل والبعض أطلق عليها مرحلة (</a:t>
            </a:r>
            <a:r>
              <a:rPr lang="ar-SA" b="1" dirty="0" smtClean="0">
                <a:solidFill>
                  <a:srgbClr val="FF0000"/>
                </a:solidFill>
              </a:rPr>
              <a:t>السؤال</a:t>
            </a:r>
            <a:r>
              <a:rPr lang="ar-SA" dirty="0" smtClean="0"/>
              <a:t> )لكثرة أسئلة الطفل في هذه المرحلة ،وهذه الأسئلة تكون نابعة من إحساسهم بوجود مشكلة يعانون منها نتيجة تفكيرهم بما يحيط بهم . </a:t>
            </a:r>
          </a:p>
          <a:p>
            <a:r>
              <a:rPr lang="ar-SA" dirty="0" smtClean="0"/>
              <a:t>* تكون أسئلتهم أحيانا مملة وسخيفة ومحرجة . </a:t>
            </a:r>
          </a:p>
          <a:p>
            <a:r>
              <a:rPr lang="ar-SA" dirty="0" smtClean="0"/>
              <a:t>* للأسئلة دور مهم في نمو خبرات الطفل   </a:t>
            </a:r>
            <a:r>
              <a:rPr lang="ar-SA" b="1" dirty="0" smtClean="0">
                <a:solidFill>
                  <a:srgbClr val="FF0000"/>
                </a:solidFill>
              </a:rPr>
              <a:t>عللي ؟ </a:t>
            </a:r>
          </a:p>
          <a:p>
            <a:r>
              <a:rPr lang="ar-SA" dirty="0" smtClean="0"/>
              <a:t>* يكون الطفل في هذه المرحلة تواق إلى سماع القصص ، ولها أهميتها في هذه المرحلة    </a:t>
            </a:r>
            <a:r>
              <a:rPr lang="ar-SA" b="1" dirty="0" smtClean="0">
                <a:solidFill>
                  <a:srgbClr val="FF0000"/>
                </a:solidFill>
              </a:rPr>
              <a:t>عللي ؟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ar-SA" dirty="0" smtClean="0"/>
              <a:t>النمو في الطفولة المبكرة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رابعا : التخيل .</a:t>
            </a:r>
          </a:p>
          <a:p>
            <a:r>
              <a:rPr lang="ar-SA" dirty="0" smtClean="0"/>
              <a:t>وهي من العمليات العقلية العليا التي لها أهمية بالغة في السنوات الأولى من حياة الطفل . </a:t>
            </a:r>
          </a:p>
          <a:p>
            <a:r>
              <a:rPr lang="ar-SA" b="1" dirty="0" smtClean="0"/>
              <a:t>أهم مميزات التخيل : </a:t>
            </a:r>
          </a:p>
          <a:p>
            <a:r>
              <a:rPr lang="ar-SA" b="1" dirty="0" smtClean="0"/>
              <a:t>* </a:t>
            </a:r>
            <a:r>
              <a:rPr lang="ar-SA" dirty="0" smtClean="0"/>
              <a:t>تدور خيالات الطفل حول ما يتصل ببيئته ومشاهداته .</a:t>
            </a:r>
          </a:p>
          <a:p>
            <a:r>
              <a:rPr lang="ar-SA" b="1" dirty="0" smtClean="0"/>
              <a:t>* </a:t>
            </a:r>
            <a:r>
              <a:rPr lang="ar-SA" dirty="0" smtClean="0"/>
              <a:t>تعبر الخيالات عن رغبات الطفل .</a:t>
            </a:r>
          </a:p>
          <a:p>
            <a:r>
              <a:rPr lang="ar-SA" dirty="0" smtClean="0"/>
              <a:t>* يمكن أن يصدق الطفل هذه الخيالات ويعبر لنا عن أشياء خرافية مثل أنه قابل الأسد وخنقه ثم هرب منه إلى الشمس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 خامسا: التفكير: </a:t>
            </a:r>
          </a:p>
          <a:p>
            <a:r>
              <a:rPr lang="ar-SA" dirty="0" smtClean="0"/>
              <a:t>يعتبر من العمليات العقلية العليا ونعني </a:t>
            </a:r>
            <a:r>
              <a:rPr lang="ar-SA" dirty="0" err="1" smtClean="0"/>
              <a:t>به</a:t>
            </a:r>
            <a:r>
              <a:rPr lang="ar-SA" dirty="0" smtClean="0"/>
              <a:t> مجهودا عقليا يبذله الفرد حين يواجه مشكلة ما . </a:t>
            </a:r>
          </a:p>
          <a:p>
            <a:r>
              <a:rPr lang="ar-SA" dirty="0" smtClean="0"/>
              <a:t>يتميز تفكير الطفل في هذه المرحلة </a:t>
            </a:r>
            <a:r>
              <a:rPr lang="ar-SA" dirty="0" err="1" smtClean="0"/>
              <a:t>بـ</a:t>
            </a:r>
            <a:r>
              <a:rPr lang="ar-SA" dirty="0" smtClean="0"/>
              <a:t> </a:t>
            </a:r>
          </a:p>
          <a:p>
            <a:r>
              <a:rPr lang="ar-SA" dirty="0" smtClean="0"/>
              <a:t>أ- التفكير الذاتي </a:t>
            </a:r>
          </a:p>
          <a:p>
            <a:r>
              <a:rPr lang="ar-SA" dirty="0" smtClean="0"/>
              <a:t>ب- تفكير غير منطقي ( لا تكون هناك مقدمات ، بل يقفز إلى النتائج مباشرة ) </a:t>
            </a:r>
          </a:p>
          <a:p>
            <a:r>
              <a:rPr lang="ar-SA" dirty="0" smtClean="0"/>
              <a:t>ج-تكون الطريقة المفضلة لديه طريقة المحاولة والخطأ ( يفتقد إلى خطط واضحة ) . </a:t>
            </a:r>
          </a:p>
          <a:p>
            <a:r>
              <a:rPr lang="ar-SA" dirty="0" smtClean="0"/>
              <a:t>د- يغلب على تفكيره الجانب الحسي ( لا العقلي – المجرد ) </a:t>
            </a:r>
          </a:p>
          <a:p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رابعا: النمو اللغوي :</a:t>
            </a:r>
          </a:p>
          <a:p>
            <a:pPr algn="just"/>
            <a:r>
              <a:rPr lang="ar-SA" dirty="0" smtClean="0"/>
              <a:t>- يكتسب الطفل اللغة في هذه المرحلة بمعدل يفوق في سرعته المرحلة السابقة واللاحقة . </a:t>
            </a:r>
          </a:p>
          <a:p>
            <a:pPr algn="just"/>
            <a:r>
              <a:rPr lang="ar-SA" dirty="0" smtClean="0"/>
              <a:t>- تعرف هذه المرحلة </a:t>
            </a:r>
            <a:r>
              <a:rPr lang="ar-SA" dirty="0" err="1" smtClean="0"/>
              <a:t>بـ</a:t>
            </a:r>
            <a:r>
              <a:rPr lang="ar-SA" dirty="0" smtClean="0"/>
              <a:t> ( </a:t>
            </a: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العصر الذهبي </a:t>
            </a:r>
            <a:r>
              <a:rPr lang="ar-SA" dirty="0" smtClean="0"/>
              <a:t>) للغة بسبب أن الطفل يكون قادرا على التقاط كل </a:t>
            </a:r>
            <a:r>
              <a:rPr lang="ar-SA" dirty="0" err="1" smtClean="0"/>
              <a:t>ماهو</a:t>
            </a:r>
            <a:r>
              <a:rPr lang="ar-SA" dirty="0" smtClean="0"/>
              <a:t> جديد من الكلمات ويكرر ما يسمعه حتى بدون فهم معناها .</a:t>
            </a:r>
          </a:p>
          <a:p>
            <a:pPr algn="just"/>
            <a:r>
              <a:rPr lang="ar-SA" dirty="0" smtClean="0"/>
              <a:t>- يتعلم المحادثة مع الآخر </a:t>
            </a:r>
          </a:p>
          <a:p>
            <a:pPr algn="just"/>
            <a:r>
              <a:rPr lang="ar-SA" dirty="0" smtClean="0"/>
              <a:t>- يجد لذة ومتعة في توجيه الأسئلة </a:t>
            </a:r>
          </a:p>
          <a:p>
            <a:pPr algn="just"/>
            <a:r>
              <a:rPr lang="ar-SA" dirty="0" smtClean="0"/>
              <a:t>_ في السنة الرابعة يكون قادرا على وصف الأشكال والصور والقدرة على إدراك العلاقة بين شيئين 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/>
          <a:lstStyle/>
          <a:p>
            <a:pPr algn="just"/>
            <a:r>
              <a:rPr lang="ar-SA" dirty="0" smtClean="0"/>
              <a:t>_ يكون قادرا على تكوين جملة كاملة في السنة الخامسة </a:t>
            </a:r>
          </a:p>
          <a:p>
            <a:pPr algn="just"/>
            <a:r>
              <a:rPr lang="ar-SA" dirty="0" smtClean="0"/>
              <a:t>_في السادسة من العمر يكون قادرا على فهم معاني بعض الأرقام والأشكال الهندسية ( </a:t>
            </a:r>
            <a:r>
              <a:rPr lang="ar-SA" b="1" dirty="0" smtClean="0">
                <a:solidFill>
                  <a:schemeClr val="accent5">
                    <a:lumMod val="75000"/>
                  </a:schemeClr>
                </a:solidFill>
              </a:rPr>
              <a:t>مثلث – مربع – دائرة </a:t>
            </a:r>
            <a:r>
              <a:rPr lang="ar-SA" dirty="0" smtClean="0"/>
              <a:t>) وفصول السنة ( </a:t>
            </a:r>
            <a:r>
              <a:rPr lang="ar-SA" b="1" dirty="0" smtClean="0">
                <a:solidFill>
                  <a:schemeClr val="accent5">
                    <a:lumMod val="75000"/>
                  </a:schemeClr>
                </a:solidFill>
              </a:rPr>
              <a:t>الصيف – الشتاء – الخريف – الربيع </a:t>
            </a:r>
            <a:r>
              <a:rPr lang="ar-SA" dirty="0" smtClean="0"/>
              <a:t>) </a:t>
            </a:r>
          </a:p>
          <a:p>
            <a:pPr algn="just"/>
            <a:endParaRPr lang="ar-SA" dirty="0" smtClean="0"/>
          </a:p>
          <a:p>
            <a:pPr algn="just"/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</a:rPr>
              <a:t>الطفل من ( 3- 6 ) سنوات نجد لديه :</a:t>
            </a:r>
          </a:p>
          <a:p>
            <a:pPr algn="just"/>
            <a:r>
              <a:rPr lang="ar-SA" dirty="0" smtClean="0"/>
              <a:t>- يضيف ما يوازي 50 مفردة جديدة شهريا </a:t>
            </a:r>
          </a:p>
          <a:p>
            <a:pPr algn="just"/>
            <a:r>
              <a:rPr lang="ar-SA" dirty="0" smtClean="0"/>
              <a:t>- ينتقل من مرحلة الجمل البدائية التي تسيطر عليها الأسماء إلى الجمل البسيطة التي تتكون من ثلاث إلى خمس كلمات</a:t>
            </a:r>
          </a:p>
          <a:p>
            <a:pPr algn="just"/>
            <a:r>
              <a:rPr lang="ar-SA" dirty="0" smtClean="0"/>
              <a:t>_ تصبح اللغة وسيلة تنظيم خبرات الطفل ووسيلة للتخاطب 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/>
          <a:lstStyle/>
          <a:p>
            <a:r>
              <a:rPr lang="ar-SA" dirty="0" smtClean="0"/>
              <a:t>يطلق البعض على هذه المرحلة اسم </a:t>
            </a:r>
          </a:p>
          <a:p>
            <a:pPr algn="ctr"/>
            <a:r>
              <a:rPr lang="ar-SA" dirty="0" smtClean="0"/>
              <a:t>(</a:t>
            </a:r>
            <a:r>
              <a:rPr lang="ar-SA" b="1" dirty="0" smtClean="0"/>
              <a:t>مرحلة ما قبل المدرسة </a:t>
            </a:r>
            <a:r>
              <a:rPr lang="ar-SA" dirty="0" smtClean="0"/>
              <a:t>)</a:t>
            </a:r>
          </a:p>
          <a:p>
            <a:pPr algn="just"/>
            <a:r>
              <a:rPr lang="ar-SA" b="1" dirty="0" smtClean="0"/>
              <a:t>أهم ملامح هذه المرحلة : </a:t>
            </a:r>
          </a:p>
          <a:p>
            <a:pPr algn="just"/>
            <a:r>
              <a:rPr lang="ar-SA" dirty="0" smtClean="0"/>
              <a:t>*يبدأ الطفل في اكتشاف إمكاناته المختلفة ( </a:t>
            </a:r>
            <a:r>
              <a:rPr lang="ar-SA" b="1" dirty="0" smtClean="0">
                <a:solidFill>
                  <a:srgbClr val="FF0000"/>
                </a:solidFill>
              </a:rPr>
              <a:t>جسمية ، عقلية ، انفعالية ، اجتماعية</a:t>
            </a:r>
            <a:r>
              <a:rPr lang="ar-SA" dirty="0" smtClean="0"/>
              <a:t> ) </a:t>
            </a:r>
          </a:p>
          <a:p>
            <a:pPr algn="just"/>
            <a:r>
              <a:rPr lang="ar-SA" dirty="0" smtClean="0"/>
              <a:t>*يبدأ في اكتشاف البيئة المحيطة به والتعرف على أهم مكوناتها </a:t>
            </a:r>
          </a:p>
          <a:p>
            <a:pPr algn="just"/>
            <a:r>
              <a:rPr lang="ar-SA" dirty="0" smtClean="0"/>
              <a:t>*يسعى إلى تحقيق التوافق مع الآخرين </a:t>
            </a:r>
          </a:p>
          <a:p>
            <a:pPr algn="just"/>
            <a:r>
              <a:rPr lang="ar-SA" dirty="0" smtClean="0"/>
              <a:t>*يبدأ في اكتساب العديد من المهارات الانفعالية والاجتماعية </a:t>
            </a:r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92500"/>
          </a:bodyPr>
          <a:lstStyle/>
          <a:p>
            <a:pPr algn="just"/>
            <a:r>
              <a:rPr lang="ar-SA" b="1" dirty="0" smtClean="0">
                <a:solidFill>
                  <a:srgbClr val="7030A0"/>
                </a:solidFill>
              </a:rPr>
              <a:t>العوامل المؤثرة على النمو اللغوي : </a:t>
            </a:r>
          </a:p>
          <a:p>
            <a:pPr algn="just"/>
            <a:r>
              <a:rPr lang="ar-SA" dirty="0" smtClean="0"/>
              <a:t>- يرتبط التأخر اللغوي الشديد بالضعف العقلي ، فقدرة الطفل على استخدام اللغة بصورة صحيحة عادة تشير إلى عمق الفهم والإدراك لديه .</a:t>
            </a:r>
          </a:p>
          <a:p>
            <a:pPr algn="just"/>
            <a:r>
              <a:rPr lang="ar-SA" dirty="0" smtClean="0"/>
              <a:t>- توفر وسائل الإعلام المتعددة </a:t>
            </a:r>
          </a:p>
          <a:p>
            <a:pPr algn="just"/>
            <a:r>
              <a:rPr lang="ar-SA" dirty="0" smtClean="0"/>
              <a:t>- الجنس – (البنات يتكلمن أسرع من البنين وهو أكثر مفردات وأحسن نطقا وأكثر تساؤلا ) . </a:t>
            </a:r>
          </a:p>
          <a:p>
            <a:pPr algn="just"/>
            <a:r>
              <a:rPr lang="ar-SA" dirty="0" smtClean="0"/>
              <a:t>- الحب والحنان </a:t>
            </a:r>
          </a:p>
          <a:p>
            <a:pPr algn="just"/>
            <a:r>
              <a:rPr lang="ar-SA" dirty="0" smtClean="0"/>
              <a:t>- الجو الثقافي في الأسرة</a:t>
            </a:r>
          </a:p>
          <a:p>
            <a:pPr algn="just"/>
            <a:r>
              <a:rPr lang="ar-SA" dirty="0" smtClean="0"/>
              <a:t>- سلامة جهاز الكلام وكفاءة الحواس </a:t>
            </a:r>
          </a:p>
          <a:p>
            <a:pPr algn="just"/>
            <a:r>
              <a:rPr lang="ar-SA" dirty="0" smtClean="0"/>
              <a:t>- الحكايات والقصص تزيد من مفردات الأطفال خاصة الأذكياء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خامسا : النمو الانفعالي : </a:t>
            </a:r>
          </a:p>
          <a:p>
            <a:r>
              <a:rPr lang="ar-SA" dirty="0" smtClean="0"/>
              <a:t>- تتسم انفعالات الطفل بالحدة والعنف </a:t>
            </a:r>
          </a:p>
          <a:p>
            <a:r>
              <a:rPr lang="ar-SA" dirty="0" smtClean="0"/>
              <a:t>حيث يبدو على الطفل في هذه المرحلة نشاط انفعالي متزايد</a:t>
            </a:r>
          </a:p>
          <a:p>
            <a:r>
              <a:rPr lang="ar-SA" dirty="0" smtClean="0"/>
              <a:t>يبلغ قمته في نهاية السنة الرابعة خاصة في غضبه وخوفه وغيرته ، ويطلق على هذه المرحلة </a:t>
            </a:r>
            <a:r>
              <a:rPr lang="ar-SA" dirty="0" err="1" smtClean="0"/>
              <a:t>بـ</a:t>
            </a:r>
            <a:r>
              <a:rPr lang="ar-SA" dirty="0" smtClean="0"/>
              <a:t> ( </a:t>
            </a:r>
            <a:r>
              <a:rPr lang="ar-SA" b="1" dirty="0" smtClean="0">
                <a:solidFill>
                  <a:srgbClr val="7030A0"/>
                </a:solidFill>
              </a:rPr>
              <a:t>الطفولة الثائرة الهائمة</a:t>
            </a:r>
            <a:r>
              <a:rPr lang="ar-SA" dirty="0" smtClean="0"/>
              <a:t> ) </a:t>
            </a:r>
          </a:p>
          <a:p>
            <a:r>
              <a:rPr lang="ar-SA" dirty="0" smtClean="0"/>
              <a:t>- تتسم أيضا بالتقلب والفجائية </a:t>
            </a:r>
          </a:p>
          <a:p>
            <a:r>
              <a:rPr lang="ar-SA" dirty="0" smtClean="0"/>
              <a:t>- تتسم الانفعالات بالسطحية حيث يثور لأتفه الأسباب </a:t>
            </a:r>
          </a:p>
          <a:p>
            <a:r>
              <a:rPr lang="ar-SA" dirty="0" smtClean="0"/>
              <a:t>- قد يستخدم الألفاظ في التعبير عن انفعالاته بعد أن كانت لغة الجسد هي وسيلته في التعبير 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857916"/>
          </a:xfrm>
        </p:spPr>
        <p:txBody>
          <a:bodyPr>
            <a:normAutofit lnSpcReduction="10000"/>
          </a:bodyPr>
          <a:lstStyle/>
          <a:p>
            <a:pPr algn="just"/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أهم الانفعالات التي تظهر لدى الطفل في هذه المرحلة : </a:t>
            </a:r>
          </a:p>
          <a:p>
            <a:pPr algn="just"/>
            <a:r>
              <a:rPr lang="ar-SA" dirty="0" smtClean="0"/>
              <a:t>- 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أولا : الخوف : </a:t>
            </a:r>
          </a:p>
          <a:p>
            <a:pPr algn="just"/>
            <a:r>
              <a:rPr lang="ar-SA" dirty="0" smtClean="0"/>
              <a:t>حيث يلاحظ أن الظلام والوحدة والأصوات العالية الفجائية تسبب القلق والخوف لدى الأطفال ، مع الأخذ في الاعتبار مسألة الفروق الفردية </a:t>
            </a:r>
          </a:p>
          <a:p>
            <a:pPr algn="just"/>
            <a:r>
              <a:rPr lang="ar-SA" dirty="0" smtClean="0"/>
              <a:t>تزداد مخاوف الأطفال نظرا 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للأسباب التالية : </a:t>
            </a:r>
          </a:p>
          <a:p>
            <a:pPr algn="just"/>
            <a:r>
              <a:rPr lang="ar-SA" dirty="0" smtClean="0"/>
              <a:t>- نمو إدراك الطفل للمواقف والأشياء التي يمكن أن تسبب ألما أو ضررا له .</a:t>
            </a:r>
          </a:p>
          <a:p>
            <a:pPr algn="just"/>
            <a:r>
              <a:rPr lang="ar-SA" dirty="0" smtClean="0"/>
              <a:t>- الاقتران الشرطي ، بمعنى الخوف من الأشياء التي اقترنت لديه بخبرات سيئة أو مؤلمة بغض النظر عما إذا كانت هذه الأشياء تسبب ألما أم لا ) .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/>
          <a:lstStyle/>
          <a:p>
            <a:pPr algn="just"/>
            <a:r>
              <a:rPr lang="ar-SA" dirty="0" smtClean="0"/>
              <a:t>- تقليده للكبار ، حيث يقلد الطفل إخوته ووالديه أو يقلد بعض الشخصيات التي يدركها ويراها في التلفزيون . </a:t>
            </a:r>
          </a:p>
          <a:p>
            <a:pPr algn="just"/>
            <a:r>
              <a:rPr lang="ar-SA" dirty="0" smtClean="0"/>
              <a:t>يأخذ الخوف مظاهر عدة عند الطفل ، فيظهر بشكل فزع عام يشمل الجسم والوجه ، وقد يتجلى بصورة (</a:t>
            </a:r>
            <a:r>
              <a:rPr lang="ar-SA" b="1" dirty="0" smtClean="0">
                <a:solidFill>
                  <a:srgbClr val="FF0000"/>
                </a:solidFill>
              </a:rPr>
              <a:t>هرب وصراخ واختفاء ، وقد يصفر وجه الطفل الخائف أو يحمر</a:t>
            </a:r>
            <a:r>
              <a:rPr lang="ar-SA" dirty="0" smtClean="0"/>
              <a:t>)  نتيجة سرعة أو قلة اندفاع الدم في الشرايين المارة بالوجه ، وتزوغ عينا الخائف ، وتسرع نبضات قلبه ويرتفع ضغطه في بداية الأمر ثم يهبط فجأة ، وترتجف ركبه ويتسارع تنفسه .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fontScale="92500" lnSpcReduction="20000"/>
          </a:bodyPr>
          <a:lstStyle/>
          <a:p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ثانيا : الغضب : </a:t>
            </a:r>
          </a:p>
          <a:p>
            <a:r>
              <a:rPr lang="ar-SA" dirty="0" smtClean="0"/>
              <a:t>تختلف صور التعبير عن الغضب من طفل لآخر تبعا للتغيرات البيئية والاجتماعية والثقافية والتربوية ، وتظهر نوبات الغضب عادة مصحوبة </a:t>
            </a:r>
            <a:r>
              <a:rPr lang="ar-SA" dirty="0" err="1" smtClean="0"/>
              <a:t>بـ</a:t>
            </a:r>
            <a:r>
              <a:rPr lang="ar-SA" dirty="0" smtClean="0"/>
              <a:t> 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                           </a:t>
            </a:r>
          </a:p>
          <a:p>
            <a:pPr algn="just">
              <a:buNone/>
            </a:pPr>
            <a:r>
              <a:rPr lang="ar-SA" dirty="0" smtClean="0"/>
              <a:t>خاصة عند منع الطفل من إشباع حاجاته،وأعراض غضب الطفل تبدو على أسارير وجهه عبوسا وصراخا وبكاء مستمرا ويرمي ما بيده ويضرب غيره ويرمي جسمه على الأرض ويقوم بالرفس والعض  ، هذا تصرف طفل الثالثة . في حين يستبدلها طفل الرابعة بالاحتجاج اللفظي والتهديد والسب والتوعد </a:t>
            </a:r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286116" y="2214554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الاحتجاج 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785786" y="2214554"/>
            <a:ext cx="227172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العناد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3357554" y="3286124"/>
            <a:ext cx="220028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المقاومة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785786" y="3286124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العدوان </a:t>
            </a: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/>
          <a:lstStyle/>
          <a:p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كيف نواجه غضب الأطفال : </a:t>
            </a:r>
          </a:p>
          <a:p>
            <a:pPr>
              <a:buNone/>
            </a:pPr>
            <a:r>
              <a:rPr lang="ar-SA" dirty="0" smtClean="0"/>
              <a:t>عدم مواجهتهم بالتأنيب أو التهديد أو العقاب ، بل المطلوب التزام المشرفون على تربيتهم </a:t>
            </a:r>
            <a:r>
              <a:rPr lang="ar-SA" dirty="0" err="1" smtClean="0"/>
              <a:t>بـ</a:t>
            </a:r>
            <a:r>
              <a:rPr lang="ar-SA" dirty="0" smtClean="0"/>
              <a:t>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72198" y="2714620"/>
            <a:ext cx="248603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الهدوء والصبر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2857488" y="2643182"/>
            <a:ext cx="241459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التحدث إليهم بالحسنى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4429124" y="4143380"/>
            <a:ext cx="235745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إقناعهم بخطئهم 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500034" y="4286256"/>
            <a:ext cx="2428892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أن لا تستمر حالة إحباط الطفل فترة طويلة 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/>
          <a:lstStyle/>
          <a:p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أهم العوامل التي تثير غضب الطفل في هذه المرحلة : </a:t>
            </a:r>
          </a:p>
          <a:p>
            <a:endParaRPr lang="ar-SA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Plaque 3"/>
          <p:cNvSpPr/>
          <p:nvPr/>
        </p:nvSpPr>
        <p:spPr>
          <a:xfrm>
            <a:off x="6643702" y="1643050"/>
            <a:ext cx="1843094" cy="9144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اللوم والنقد</a:t>
            </a:r>
            <a:endParaRPr lang="en-US" sz="2400" dirty="0"/>
          </a:p>
        </p:txBody>
      </p:sp>
      <p:sp>
        <p:nvSpPr>
          <p:cNvPr id="5" name="Plaque 4"/>
          <p:cNvSpPr/>
          <p:nvPr/>
        </p:nvSpPr>
        <p:spPr>
          <a:xfrm>
            <a:off x="4000496" y="1643050"/>
            <a:ext cx="1914532" cy="9144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رفض إشباع رغباته</a:t>
            </a:r>
            <a:endParaRPr lang="en-US" sz="2400" dirty="0"/>
          </a:p>
        </p:txBody>
      </p:sp>
      <p:sp>
        <p:nvSpPr>
          <p:cNvPr id="6" name="Plaque 5"/>
          <p:cNvSpPr/>
          <p:nvPr/>
        </p:nvSpPr>
        <p:spPr>
          <a:xfrm>
            <a:off x="6715140" y="3071810"/>
            <a:ext cx="1857388" cy="9144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تكليفه فوق طاقته</a:t>
            </a:r>
            <a:endParaRPr lang="en-US" sz="2400" dirty="0"/>
          </a:p>
        </p:txBody>
      </p:sp>
      <p:sp>
        <p:nvSpPr>
          <p:cNvPr id="7" name="Plaque 6"/>
          <p:cNvSpPr/>
          <p:nvPr/>
        </p:nvSpPr>
        <p:spPr>
          <a:xfrm>
            <a:off x="4000496" y="3071810"/>
            <a:ext cx="1914532" cy="9144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عدم العدل في المعاملة</a:t>
            </a:r>
            <a:endParaRPr lang="en-US" sz="2400" dirty="0"/>
          </a:p>
        </p:txBody>
      </p:sp>
      <p:sp>
        <p:nvSpPr>
          <p:cNvPr id="8" name="Plaque 7"/>
          <p:cNvSpPr/>
          <p:nvPr/>
        </p:nvSpPr>
        <p:spPr>
          <a:xfrm>
            <a:off x="6715140" y="4572008"/>
            <a:ext cx="1914532" cy="114300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شعوره بالعجز عن تحقيق رغباته</a:t>
            </a:r>
            <a:endParaRPr lang="en-US" sz="2400" dirty="0"/>
          </a:p>
        </p:txBody>
      </p:sp>
      <p:sp>
        <p:nvSpPr>
          <p:cNvPr id="9" name="Plaque 8"/>
          <p:cNvSpPr/>
          <p:nvPr/>
        </p:nvSpPr>
        <p:spPr>
          <a:xfrm>
            <a:off x="4000496" y="4643446"/>
            <a:ext cx="1928826" cy="9144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الحرمان من الحب والاهتمام</a:t>
            </a:r>
            <a:endParaRPr lang="en-US" sz="2400" dirty="0"/>
          </a:p>
        </p:txBody>
      </p:sp>
      <p:sp>
        <p:nvSpPr>
          <p:cNvPr id="10" name="Plaque 9"/>
          <p:cNvSpPr/>
          <p:nvPr/>
        </p:nvSpPr>
        <p:spPr>
          <a:xfrm>
            <a:off x="1142976" y="1643050"/>
            <a:ext cx="1843094" cy="9144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الحد من نشاطه </a:t>
            </a:r>
            <a:endParaRPr lang="en-US" sz="2400" dirty="0"/>
          </a:p>
        </p:txBody>
      </p:sp>
      <p:sp>
        <p:nvSpPr>
          <p:cNvPr id="11" name="Plaque 10"/>
          <p:cNvSpPr/>
          <p:nvPr/>
        </p:nvSpPr>
        <p:spPr>
          <a:xfrm>
            <a:off x="1071538" y="3143248"/>
            <a:ext cx="2000264" cy="9144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العقاب المستمر</a:t>
            </a:r>
            <a:endParaRPr lang="en-US" sz="2400" dirty="0"/>
          </a:p>
        </p:txBody>
      </p:sp>
      <p:sp>
        <p:nvSpPr>
          <p:cNvPr id="12" name="Plaque 11"/>
          <p:cNvSpPr/>
          <p:nvPr/>
        </p:nvSpPr>
        <p:spPr>
          <a:xfrm>
            <a:off x="1142976" y="4714884"/>
            <a:ext cx="1985970" cy="9144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مقارنة الطفل بغيره</a:t>
            </a:r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/>
          <a:lstStyle/>
          <a:p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ثالثا : الغيرة :</a:t>
            </a:r>
          </a:p>
          <a:p>
            <a:r>
              <a:rPr lang="ar-SA" dirty="0" smtClean="0"/>
              <a:t>تحدث الغيرة حين يشعر الطفل أن هناك من هو أفضل منه أو ينافسه في الحصول على موضوع الحب .</a:t>
            </a:r>
          </a:p>
          <a:p>
            <a:r>
              <a:rPr lang="ar-SA" b="1" dirty="0" smtClean="0"/>
              <a:t>تشمل الغيرة العديد من الانفعالات أهمها : 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كما أن هذه الانفعالات تستثير مشاعر النقص والكآبة والحزن </a:t>
            </a:r>
          </a:p>
          <a:p>
            <a:endParaRPr lang="en-US" dirty="0"/>
          </a:p>
        </p:txBody>
      </p:sp>
      <p:sp>
        <p:nvSpPr>
          <p:cNvPr id="4" name="Teardrop 3"/>
          <p:cNvSpPr/>
          <p:nvPr/>
        </p:nvSpPr>
        <p:spPr>
          <a:xfrm>
            <a:off x="6715140" y="3286124"/>
            <a:ext cx="1700218" cy="9144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الغضب</a:t>
            </a:r>
            <a:endParaRPr lang="en-US" sz="2800" dirty="0"/>
          </a:p>
        </p:txBody>
      </p:sp>
      <p:sp>
        <p:nvSpPr>
          <p:cNvPr id="5" name="Teardrop 4"/>
          <p:cNvSpPr/>
          <p:nvPr/>
        </p:nvSpPr>
        <p:spPr>
          <a:xfrm>
            <a:off x="4286248" y="3286124"/>
            <a:ext cx="1771656" cy="9144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الخوف</a:t>
            </a:r>
            <a:endParaRPr lang="en-US" sz="2800" dirty="0"/>
          </a:p>
        </p:txBody>
      </p:sp>
      <p:sp>
        <p:nvSpPr>
          <p:cNvPr id="6" name="Teardrop 5"/>
          <p:cNvSpPr/>
          <p:nvPr/>
        </p:nvSpPr>
        <p:spPr>
          <a:xfrm>
            <a:off x="6643702" y="4500570"/>
            <a:ext cx="1771656" cy="9144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الحب</a:t>
            </a:r>
            <a:endParaRPr lang="en-US" sz="2800" dirty="0"/>
          </a:p>
        </p:txBody>
      </p:sp>
      <p:sp>
        <p:nvSpPr>
          <p:cNvPr id="7" name="Teardrop 6"/>
          <p:cNvSpPr/>
          <p:nvPr/>
        </p:nvSpPr>
        <p:spPr>
          <a:xfrm>
            <a:off x="4357686" y="4500570"/>
            <a:ext cx="1700218" cy="9144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العداء </a:t>
            </a:r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/>
          <a:lstStyle/>
          <a:p>
            <a:r>
              <a:rPr lang="ar-SA" dirty="0" smtClean="0"/>
              <a:t>عادة ما يكون الموقف المسبب للغيرة مثير من البيئة ، يشعر فيه الطفل بأن مكانته التي كان يحتلها لدى أقرب الناس إليه وهي أمه قد احتلها الآخرون . </a:t>
            </a:r>
          </a:p>
          <a:p>
            <a:r>
              <a:rPr lang="ar-SA" dirty="0" smtClean="0"/>
              <a:t>مثل ولادة أخ جديد ، ويكون رد الفعل الطبيعي هو العدوان بسبب الغيرة ، ومحاولة إبعاد الطفل الجديد عن المكانة التي يحتلها ، وإذا عجز عن ذلك فإنه يلجأ إلى أساليب تعويضية  مثل  </a:t>
            </a:r>
          </a:p>
          <a:p>
            <a:endParaRPr lang="en-US" dirty="0"/>
          </a:p>
        </p:txBody>
      </p:sp>
      <p:sp>
        <p:nvSpPr>
          <p:cNvPr id="4" name="Flowchart: Delay 3"/>
          <p:cNvSpPr/>
          <p:nvPr/>
        </p:nvSpPr>
        <p:spPr>
          <a:xfrm>
            <a:off x="3357554" y="4214818"/>
            <a:ext cx="2255722" cy="857256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مص الأصابع </a:t>
            </a:r>
            <a:endParaRPr lang="en-US" sz="2800" b="1" dirty="0"/>
          </a:p>
        </p:txBody>
      </p:sp>
      <p:sp>
        <p:nvSpPr>
          <p:cNvPr id="5" name="Flowchart: Delay 4"/>
          <p:cNvSpPr/>
          <p:nvPr/>
        </p:nvSpPr>
        <p:spPr>
          <a:xfrm>
            <a:off x="571472" y="4143380"/>
            <a:ext cx="2541474" cy="92869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الكلام الطفلي</a:t>
            </a:r>
            <a:endParaRPr lang="en-US" sz="2800" b="1" dirty="0"/>
          </a:p>
        </p:txBody>
      </p:sp>
      <p:sp>
        <p:nvSpPr>
          <p:cNvPr id="6" name="Flowchart: Delay 5"/>
          <p:cNvSpPr/>
          <p:nvPr/>
        </p:nvSpPr>
        <p:spPr>
          <a:xfrm>
            <a:off x="3286116" y="5572140"/>
            <a:ext cx="2286016" cy="92869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التبول والتبرز</a:t>
            </a:r>
            <a:endParaRPr lang="en-US" sz="2800" b="1" dirty="0"/>
          </a:p>
        </p:txBody>
      </p:sp>
      <p:sp>
        <p:nvSpPr>
          <p:cNvPr id="7" name="Flowchart: Delay 6"/>
          <p:cNvSpPr/>
          <p:nvPr/>
        </p:nvSpPr>
        <p:spPr>
          <a:xfrm>
            <a:off x="571472" y="5500702"/>
            <a:ext cx="2500330" cy="100013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قضم الأظافر </a:t>
            </a:r>
            <a:endParaRPr lang="en-US" sz="28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500694" y="4429132"/>
            <a:ext cx="1285884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429256" y="5286388"/>
            <a:ext cx="1357322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be 18"/>
          <p:cNvSpPr/>
          <p:nvPr/>
        </p:nvSpPr>
        <p:spPr>
          <a:xfrm>
            <a:off x="6858016" y="4572008"/>
            <a:ext cx="1716218" cy="135902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النكوص</a:t>
            </a:r>
            <a:endParaRPr lang="en-US" sz="28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lnSpcReduction="10000"/>
          </a:bodyPr>
          <a:lstStyle/>
          <a:p>
            <a:pPr algn="just"/>
            <a:r>
              <a:rPr lang="ar-SA" b="1" dirty="0" smtClean="0">
                <a:solidFill>
                  <a:srgbClr val="FF0000"/>
                </a:solidFill>
              </a:rPr>
              <a:t>سادسا : النمو الاجتماعي : </a:t>
            </a:r>
          </a:p>
          <a:p>
            <a:pPr algn="just"/>
            <a:r>
              <a:rPr lang="ar-SA" b="1" dirty="0" smtClean="0">
                <a:solidFill>
                  <a:schemeClr val="accent5">
                    <a:lumMod val="50000"/>
                  </a:schemeClr>
                </a:solidFill>
              </a:rPr>
              <a:t>أهم مظاهر النمو الاجتماعي في هذه المرحلة :</a:t>
            </a:r>
          </a:p>
          <a:p>
            <a:pPr algn="just"/>
            <a:r>
              <a:rPr lang="ar-SA" dirty="0" smtClean="0"/>
              <a:t>- يرتبط الطفل في مرحلة الطفولة المبكرة ارتباطا وثيقا بأمه لأنها هي التي تشبع حاجاته </a:t>
            </a:r>
          </a:p>
          <a:p>
            <a:pPr algn="just"/>
            <a:r>
              <a:rPr lang="ar-SA" dirty="0" smtClean="0"/>
              <a:t>- كلما تقدم في العمر يتناقص اعتماده على سواه تدريجيا ويزيد استقلاله الاجتماعي .</a:t>
            </a:r>
          </a:p>
          <a:p>
            <a:pPr algn="just"/>
            <a:r>
              <a:rPr lang="ar-SA" dirty="0" smtClean="0"/>
              <a:t>- يتجلى نمو الطفل اجتماعيا عندما تكتمل السيطرة على المشي وتكتمل لغته </a:t>
            </a:r>
          </a:p>
          <a:p>
            <a:pPr algn="just"/>
            <a:r>
              <a:rPr lang="ar-SA" dirty="0" smtClean="0"/>
              <a:t>- يتسم النمو الاجتماعي باتساع عالم الطفل وزيادة وعيه بالأشخاص والأشياء .</a:t>
            </a:r>
          </a:p>
          <a:p>
            <a:pPr algn="just"/>
            <a:r>
              <a:rPr lang="ar-SA" dirty="0" smtClean="0"/>
              <a:t>- يتسم بزيادة المشاركة الاجتماعية بين الطفل والآخرين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/>
          <a:lstStyle/>
          <a:p>
            <a:r>
              <a:rPr lang="ar-SA" dirty="0" smtClean="0"/>
              <a:t>*تقل سرعة النمو في الجوانب المختلفة </a:t>
            </a:r>
          </a:p>
          <a:p>
            <a:r>
              <a:rPr lang="ar-SA" dirty="0" smtClean="0"/>
              <a:t>* التحكم في عملية الإخراج </a:t>
            </a:r>
          </a:p>
          <a:p>
            <a:r>
              <a:rPr lang="ar-SA" dirty="0" smtClean="0"/>
              <a:t>* زيادة الميل إلى الحركة </a:t>
            </a:r>
          </a:p>
          <a:p>
            <a:r>
              <a:rPr lang="ar-SA" dirty="0" smtClean="0"/>
              <a:t>* النمو السريع في اللغة </a:t>
            </a:r>
          </a:p>
          <a:p>
            <a:r>
              <a:rPr lang="ar-SA" dirty="0" smtClean="0"/>
              <a:t>* حدوث بدايات التنميط الجنسي ( يعرف الذكر الفرق بينه وبين الإناث ) . </a:t>
            </a:r>
          </a:p>
          <a:p>
            <a:r>
              <a:rPr lang="ar-SA" dirty="0" smtClean="0"/>
              <a:t>*حدوث بدايات تكوين الأنا والأنا الأعلى ( معرفة الصواب والخطأ ) </a:t>
            </a:r>
          </a:p>
          <a:p>
            <a:r>
              <a:rPr lang="ar-SA" dirty="0" smtClean="0"/>
              <a:t>* بداية نمو الذات وفكرة المرء عن نفسه </a:t>
            </a:r>
            <a:endParaRPr lang="ar-S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/>
          <a:lstStyle/>
          <a:p>
            <a:pPr algn="just"/>
            <a:r>
              <a:rPr lang="ar-SA" dirty="0" smtClean="0"/>
              <a:t>- يزداد اندماج الطفل في الكثير من الأنشطة </a:t>
            </a:r>
          </a:p>
          <a:p>
            <a:pPr algn="just"/>
            <a:r>
              <a:rPr lang="ar-SA" dirty="0" smtClean="0"/>
              <a:t>- يكون لديه استعداد كبير لتعلم الأشياء وكل ما هو جديد </a:t>
            </a:r>
          </a:p>
          <a:p>
            <a:pPr algn="just"/>
            <a:endParaRPr lang="ar-SA" dirty="0" smtClean="0"/>
          </a:p>
          <a:p>
            <a:pPr algn="just"/>
            <a:endParaRPr lang="ar-SA" dirty="0" smtClean="0"/>
          </a:p>
          <a:p>
            <a:pPr algn="just">
              <a:buFontTx/>
              <a:buChar char="-"/>
            </a:pPr>
            <a:r>
              <a:rPr lang="ar-SA" dirty="0" smtClean="0"/>
              <a:t>ينجح الطفل في التفاعل مع الأطفال الآخرين ( وهذا يتوقف على طبيعة علاقته بوالديه وإخوته والتنشئة الاجتماعية )</a:t>
            </a:r>
          </a:p>
          <a:p>
            <a:pPr algn="just">
              <a:buFontTx/>
              <a:buChar char="-"/>
            </a:pPr>
            <a:r>
              <a:rPr lang="ar-SA" dirty="0" smtClean="0"/>
              <a:t>يتعلم الطفل المعايير الاجتماعية والصواب والخطأ من خلال توجيهات الآخرين . </a:t>
            </a:r>
          </a:p>
          <a:p>
            <a:pPr algn="just">
              <a:buFontTx/>
              <a:buChar char="-"/>
            </a:pPr>
            <a:r>
              <a:rPr lang="ar-SA" dirty="0" smtClean="0"/>
              <a:t>يتعلم الطفل العديد من المفاهيم الاجتماعية مثل </a:t>
            </a:r>
          </a:p>
          <a:p>
            <a:endParaRPr lang="en-US" dirty="0"/>
          </a:p>
        </p:txBody>
      </p:sp>
      <p:sp>
        <p:nvSpPr>
          <p:cNvPr id="6" name="10-Point Star 5"/>
          <p:cNvSpPr/>
          <p:nvPr/>
        </p:nvSpPr>
        <p:spPr>
          <a:xfrm>
            <a:off x="7072330" y="2143116"/>
            <a:ext cx="1343028" cy="1214446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العاب</a:t>
            </a:r>
            <a:endParaRPr lang="en-US" sz="2800" dirty="0"/>
          </a:p>
        </p:txBody>
      </p:sp>
      <p:sp>
        <p:nvSpPr>
          <p:cNvPr id="10" name="10-Point Star 9"/>
          <p:cNvSpPr/>
          <p:nvPr/>
        </p:nvSpPr>
        <p:spPr>
          <a:xfrm>
            <a:off x="4429124" y="2143116"/>
            <a:ext cx="1343028" cy="1214446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كلمات</a:t>
            </a:r>
            <a:endParaRPr lang="en-US" sz="2800" dirty="0"/>
          </a:p>
        </p:txBody>
      </p:sp>
      <p:sp>
        <p:nvSpPr>
          <p:cNvPr id="11" name="10-Point Star 10"/>
          <p:cNvSpPr/>
          <p:nvPr/>
        </p:nvSpPr>
        <p:spPr>
          <a:xfrm>
            <a:off x="1714480" y="2214554"/>
            <a:ext cx="1343028" cy="1143008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مفاهيم </a:t>
            </a:r>
            <a:endParaRPr lang="en-US" sz="2800" dirty="0"/>
          </a:p>
        </p:txBody>
      </p:sp>
      <p:sp>
        <p:nvSpPr>
          <p:cNvPr id="12" name="Left-Up Arrow 11"/>
          <p:cNvSpPr/>
          <p:nvPr/>
        </p:nvSpPr>
        <p:spPr>
          <a:xfrm>
            <a:off x="1142976" y="5500702"/>
            <a:ext cx="850392" cy="85039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أهم المفاهيم الاجتماعية: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iamond 3"/>
          <p:cNvSpPr/>
          <p:nvPr/>
        </p:nvSpPr>
        <p:spPr>
          <a:xfrm>
            <a:off x="6286512" y="1857364"/>
            <a:ext cx="2200284" cy="15716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التعاون</a:t>
            </a:r>
            <a:endParaRPr lang="en-US" sz="28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786314" y="1928802"/>
            <a:ext cx="150019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4" idx="1"/>
          </p:cNvCxnSpPr>
          <p:nvPr/>
        </p:nvCxnSpPr>
        <p:spPr>
          <a:xfrm flipV="1">
            <a:off x="4857752" y="2643182"/>
            <a:ext cx="142876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Diagonal Corner Rectangle 17"/>
          <p:cNvSpPr/>
          <p:nvPr/>
        </p:nvSpPr>
        <p:spPr>
          <a:xfrm>
            <a:off x="2571736" y="1500174"/>
            <a:ext cx="214314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تنظيف المنزل </a:t>
            </a:r>
            <a:endParaRPr lang="en-US" sz="2800" b="1" dirty="0"/>
          </a:p>
        </p:txBody>
      </p:sp>
      <p:sp>
        <p:nvSpPr>
          <p:cNvPr id="19" name="Round Diagonal Corner Rectangle 18"/>
          <p:cNvSpPr/>
          <p:nvPr/>
        </p:nvSpPr>
        <p:spPr>
          <a:xfrm>
            <a:off x="2571736" y="2786058"/>
            <a:ext cx="2214578" cy="157163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شراء احتياجات الأسرة من السوبر ماركت</a:t>
            </a:r>
            <a:endParaRPr lang="en-US" sz="2800" b="1" dirty="0"/>
          </a:p>
        </p:txBody>
      </p:sp>
      <p:sp>
        <p:nvSpPr>
          <p:cNvPr id="20" name="Diamond 19"/>
          <p:cNvSpPr/>
          <p:nvPr/>
        </p:nvSpPr>
        <p:spPr>
          <a:xfrm>
            <a:off x="6500826" y="4714884"/>
            <a:ext cx="2500330" cy="177165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المنافسة</a:t>
            </a:r>
            <a:endParaRPr lang="en-US" sz="2800" b="1" dirty="0"/>
          </a:p>
        </p:txBody>
      </p:sp>
      <p:sp>
        <p:nvSpPr>
          <p:cNvPr id="21" name="Diamond 20"/>
          <p:cNvSpPr/>
          <p:nvPr/>
        </p:nvSpPr>
        <p:spPr>
          <a:xfrm>
            <a:off x="3643306" y="4786322"/>
            <a:ext cx="2357454" cy="171451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العناد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22" name="Diamond 21"/>
          <p:cNvSpPr/>
          <p:nvPr/>
        </p:nvSpPr>
        <p:spPr>
          <a:xfrm>
            <a:off x="642910" y="4857760"/>
            <a:ext cx="2414598" cy="15716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فرض السيطرة </a:t>
            </a:r>
            <a:endParaRPr lang="en-US" sz="28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/>
          <a:lstStyle/>
          <a:p>
            <a:pPr algn="just"/>
            <a:r>
              <a:rPr lang="ar-SA" dirty="0" smtClean="0"/>
              <a:t>- يستطيع الطفل الاعتماد على نفسه في إدارة شؤونه الخاصة مثل  </a:t>
            </a:r>
          </a:p>
          <a:p>
            <a:pPr algn="just"/>
            <a:r>
              <a:rPr lang="ar-SA" dirty="0" smtClean="0"/>
              <a:t>- </a:t>
            </a:r>
          </a:p>
          <a:p>
            <a:pPr algn="just"/>
            <a:r>
              <a:rPr lang="ar-SA" dirty="0" smtClean="0"/>
              <a:t>- الحياة الاجتماعية للطفولة المبكرة </a:t>
            </a:r>
            <a:r>
              <a:rPr lang="ar-SA" b="1" dirty="0" smtClean="0"/>
              <a:t>عمادها اللعب </a:t>
            </a:r>
            <a:r>
              <a:rPr lang="ar-SA" dirty="0" smtClean="0"/>
              <a:t>وغايتها اللعب ، حيث أن الطفل يتعلم </a:t>
            </a:r>
            <a:r>
              <a:rPr lang="ar-SA" b="1" dirty="0" smtClean="0">
                <a:solidFill>
                  <a:srgbClr val="FF0000"/>
                </a:solidFill>
              </a:rPr>
              <a:t>التكيف الاجتماعي </a:t>
            </a:r>
            <a:r>
              <a:rPr lang="ar-SA" dirty="0" smtClean="0"/>
              <a:t>من خلال </a:t>
            </a:r>
          </a:p>
          <a:p>
            <a:pPr algn="just"/>
            <a:endParaRPr lang="ar-SA" dirty="0" smtClean="0"/>
          </a:p>
          <a:p>
            <a:pPr algn="just"/>
            <a:endParaRPr lang="ar-SA" dirty="0" smtClean="0"/>
          </a:p>
          <a:p>
            <a:pPr algn="just"/>
            <a:endParaRPr lang="ar-SA" dirty="0" smtClean="0"/>
          </a:p>
          <a:p>
            <a:pPr algn="just"/>
            <a:endParaRPr lang="en-US" dirty="0"/>
          </a:p>
        </p:txBody>
      </p:sp>
      <p:sp>
        <p:nvSpPr>
          <p:cNvPr id="4" name="Snip Same Side Corner Rectangle 3"/>
          <p:cNvSpPr/>
          <p:nvPr/>
        </p:nvSpPr>
        <p:spPr>
          <a:xfrm>
            <a:off x="5786446" y="1714488"/>
            <a:ext cx="177165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حفظ أدواته</a:t>
            </a:r>
            <a:endParaRPr lang="en-US" sz="2800" b="1" dirty="0"/>
          </a:p>
        </p:txBody>
      </p:sp>
      <p:sp>
        <p:nvSpPr>
          <p:cNvPr id="5" name="Snip Same Side Corner Rectangle 4"/>
          <p:cNvSpPr/>
          <p:nvPr/>
        </p:nvSpPr>
        <p:spPr>
          <a:xfrm>
            <a:off x="3071802" y="1714488"/>
            <a:ext cx="212884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ارتداء ملابسه</a:t>
            </a:r>
            <a:endParaRPr lang="en-US" sz="2800" b="1" dirty="0"/>
          </a:p>
        </p:txBody>
      </p:sp>
      <p:sp>
        <p:nvSpPr>
          <p:cNvPr id="6" name="Snip Same Side Corner Rectangle 5"/>
          <p:cNvSpPr/>
          <p:nvPr/>
        </p:nvSpPr>
        <p:spPr>
          <a:xfrm>
            <a:off x="714348" y="1714488"/>
            <a:ext cx="184309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تناول طعامه</a:t>
            </a:r>
            <a:endParaRPr lang="en-US" sz="2800" b="1" dirty="0"/>
          </a:p>
        </p:txBody>
      </p:sp>
      <p:cxnSp>
        <p:nvCxnSpPr>
          <p:cNvPr id="8" name="Straight Connector 7"/>
          <p:cNvCxnSpPr>
            <a:stCxn id="5" idx="0"/>
            <a:endCxn id="4" idx="2"/>
          </p:cNvCxnSpPr>
          <p:nvPr/>
        </p:nvCxnSpPr>
        <p:spPr>
          <a:xfrm>
            <a:off x="5200648" y="2171688"/>
            <a:ext cx="5857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0"/>
            <a:endCxn id="5" idx="2"/>
          </p:cNvCxnSpPr>
          <p:nvPr/>
        </p:nvCxnSpPr>
        <p:spPr>
          <a:xfrm>
            <a:off x="2557442" y="2171688"/>
            <a:ext cx="5143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 Diagonal Corner Rectangle 14"/>
          <p:cNvSpPr/>
          <p:nvPr/>
        </p:nvSpPr>
        <p:spPr>
          <a:xfrm>
            <a:off x="6715140" y="3786190"/>
            <a:ext cx="1985970" cy="135732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تعلم طرق الاتصال الاجتماعي</a:t>
            </a:r>
            <a:endParaRPr lang="en-US" sz="2800" b="1" dirty="0"/>
          </a:p>
        </p:txBody>
      </p:sp>
      <p:sp>
        <p:nvSpPr>
          <p:cNvPr id="16" name="Round Diagonal Corner Rectangle 15"/>
          <p:cNvSpPr/>
          <p:nvPr/>
        </p:nvSpPr>
        <p:spPr>
          <a:xfrm>
            <a:off x="4357686" y="3786190"/>
            <a:ext cx="1985970" cy="135732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الالتزام بالقوانين</a:t>
            </a:r>
            <a:endParaRPr lang="en-US" sz="2800" b="1" dirty="0"/>
          </a:p>
        </p:txBody>
      </p:sp>
      <p:sp>
        <p:nvSpPr>
          <p:cNvPr id="17" name="Round Diagonal Corner Rectangle 16"/>
          <p:cNvSpPr/>
          <p:nvPr/>
        </p:nvSpPr>
        <p:spPr>
          <a:xfrm>
            <a:off x="1857356" y="3786190"/>
            <a:ext cx="2128846" cy="135732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الإحساس بمشاعر الآخرين </a:t>
            </a:r>
            <a:endParaRPr lang="en-US" sz="2800" b="1" dirty="0"/>
          </a:p>
        </p:txBody>
      </p:sp>
      <p:sp>
        <p:nvSpPr>
          <p:cNvPr id="18" name="Round Diagonal Corner Rectangle 17"/>
          <p:cNvSpPr/>
          <p:nvPr/>
        </p:nvSpPr>
        <p:spPr>
          <a:xfrm>
            <a:off x="6715140" y="5429264"/>
            <a:ext cx="2000264" cy="114300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تناوب الأدوار</a:t>
            </a:r>
            <a:endParaRPr lang="en-US" sz="2800" b="1" dirty="0"/>
          </a:p>
        </p:txBody>
      </p:sp>
      <p:sp>
        <p:nvSpPr>
          <p:cNvPr id="19" name="Round Diagonal Corner Rectangle 18"/>
          <p:cNvSpPr/>
          <p:nvPr/>
        </p:nvSpPr>
        <p:spPr>
          <a:xfrm>
            <a:off x="4429124" y="5429264"/>
            <a:ext cx="1928826" cy="114300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الابتعاد عن الاحتجاج</a:t>
            </a:r>
            <a:endParaRPr lang="en-US" sz="2800" b="1" dirty="0"/>
          </a:p>
        </p:txBody>
      </p:sp>
      <p:sp>
        <p:nvSpPr>
          <p:cNvPr id="20" name="Round Diagonal Corner Rectangle 19"/>
          <p:cNvSpPr/>
          <p:nvPr/>
        </p:nvSpPr>
        <p:spPr>
          <a:xfrm>
            <a:off x="1857356" y="5500702"/>
            <a:ext cx="2143140" cy="107157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القدرة على حل الخلافات</a:t>
            </a:r>
            <a:endParaRPr lang="en-US" sz="2800" b="1" dirty="0"/>
          </a:p>
        </p:txBody>
      </p:sp>
      <p:cxnSp>
        <p:nvCxnSpPr>
          <p:cNvPr id="22" name="Straight Connector 21"/>
          <p:cNvCxnSpPr>
            <a:stCxn id="16" idx="0"/>
            <a:endCxn id="15" idx="2"/>
          </p:cNvCxnSpPr>
          <p:nvPr/>
        </p:nvCxnSpPr>
        <p:spPr>
          <a:xfrm>
            <a:off x="6343656" y="4464851"/>
            <a:ext cx="3714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000496" y="442913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9" idx="0"/>
            <a:endCxn id="18" idx="2"/>
          </p:cNvCxnSpPr>
          <p:nvPr/>
        </p:nvCxnSpPr>
        <p:spPr>
          <a:xfrm>
            <a:off x="6357950" y="600076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9" idx="2"/>
          </p:cNvCxnSpPr>
          <p:nvPr/>
        </p:nvCxnSpPr>
        <p:spPr>
          <a:xfrm>
            <a:off x="4000496" y="600076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ar-SA" dirty="0" smtClean="0"/>
              <a:t>وهكذا يسهل على الطفل التكيف الاجتماعي ، الذي يعني  </a:t>
            </a:r>
          </a:p>
          <a:p>
            <a:endParaRPr lang="ar-SA" dirty="0" smtClean="0"/>
          </a:p>
          <a:p>
            <a:endParaRPr lang="ar-SA" dirty="0" smtClean="0"/>
          </a:p>
          <a:p>
            <a:pPr>
              <a:buNone/>
            </a:pPr>
            <a:r>
              <a:rPr lang="ar-SA" dirty="0" smtClean="0"/>
              <a:t> 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- ينمو الضمير ويظهر الأنا الأعلى ، والضمير هو عبارة منظومة التعاليم الدينية والقيم الأخلاقية والمعايير الاجتماعية ومبادئ السلوك السوي 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nip Same Side Corner Rectangle 3"/>
          <p:cNvSpPr/>
          <p:nvPr/>
        </p:nvSpPr>
        <p:spPr>
          <a:xfrm>
            <a:off x="642910" y="1857364"/>
            <a:ext cx="7929618" cy="1143008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/>
              <a:t>الطريقة التي يسلك الطفل من خلالها السلوك </a:t>
            </a:r>
            <a:r>
              <a:rPr lang="ar-SA" sz="2800" b="1" dirty="0" smtClean="0"/>
              <a:t>المقبول مع البيئة المحيطة </a:t>
            </a:r>
            <a:r>
              <a:rPr lang="ar-SA" sz="2800" b="1" dirty="0" err="1" smtClean="0"/>
              <a:t>به</a:t>
            </a:r>
            <a:r>
              <a:rPr lang="ar-SA" sz="2800" b="1" dirty="0" smtClean="0"/>
              <a:t> ليكون محبوبا من مجتمعه  </a:t>
            </a:r>
            <a:endParaRPr lang="ar-SA" sz="28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ar-SA" b="1" dirty="0" smtClean="0"/>
              <a:t>مظاهر النمو في مرحلة الطفولة المبكرة :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أولا : النمو الجسمي : </a:t>
            </a:r>
          </a:p>
          <a:p>
            <a:r>
              <a:rPr lang="ar-SA" dirty="0" smtClean="0"/>
              <a:t>* يصل طول الطفل في سن الثالثة في المتوسط إلى 90 سم ويستمر في الزيادة فيصل في سن الخامسة إلى 107 سم ، وفي السادسة إلى حوالي 110 سم </a:t>
            </a:r>
          </a:p>
          <a:p>
            <a:r>
              <a:rPr lang="ar-SA" dirty="0" smtClean="0"/>
              <a:t>* يبلغ الوزن حوالي 14 كجم في الثالثة ، ويزداد الوزن بمعدل 1 كيلو سنويا </a:t>
            </a:r>
          </a:p>
          <a:p>
            <a:r>
              <a:rPr lang="ar-SA" dirty="0" smtClean="0"/>
              <a:t>* استمرار الفروق الفردية بين الجنسين فنجد البنين أطول والبنات أكثر وزنا ‘ إضافة إلى أن البنين  يتفوقوا في النسيج العضلي على حين  تتفوق البنات في الأنسجة الشحمية . 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/>
          <a:lstStyle/>
          <a:p>
            <a:pPr algn="ctr">
              <a:buNone/>
            </a:pPr>
            <a:r>
              <a:rPr lang="ar-SA" b="1" dirty="0" smtClean="0">
                <a:solidFill>
                  <a:srgbClr val="7030A0"/>
                </a:solidFill>
              </a:rPr>
              <a:t>وزن الطفل الطبيعي وطوله ومحيط رأسه ومحيط صدره </a:t>
            </a:r>
          </a:p>
          <a:p>
            <a:pPr algn="ctr">
              <a:buNone/>
            </a:pPr>
            <a:endParaRPr lang="en-GB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47664" y="1916829"/>
          <a:ext cx="6096000" cy="4037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566291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محيط الصدر</a:t>
                      </a:r>
                    </a:p>
                    <a:p>
                      <a:pPr algn="ctr"/>
                      <a:r>
                        <a:rPr lang="ar-SA" dirty="0" smtClean="0"/>
                        <a:t>سنتيمتر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محيط الرأس </a:t>
                      </a:r>
                    </a:p>
                    <a:p>
                      <a:pPr algn="ctr"/>
                      <a:r>
                        <a:rPr lang="ar-SA" dirty="0" smtClean="0"/>
                        <a:t>سنتيمتر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الطول </a:t>
                      </a:r>
                    </a:p>
                    <a:p>
                      <a:pPr algn="ctr"/>
                      <a:r>
                        <a:rPr lang="ar-SA" dirty="0" smtClean="0"/>
                        <a:t>سنتيمتر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الوزن </a:t>
                      </a:r>
                    </a:p>
                    <a:p>
                      <a:pPr algn="ctr"/>
                      <a:r>
                        <a:rPr lang="ar-SA" dirty="0" smtClean="0"/>
                        <a:t>كيلو جرام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العمر</a:t>
                      </a:r>
                      <a:endParaRPr lang="en-GB" dirty="0"/>
                    </a:p>
                  </a:txBody>
                  <a:tcPr/>
                </a:tc>
              </a:tr>
              <a:tr h="566291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52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50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94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14،5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</a:tr>
              <a:tr h="566291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53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50،8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98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15،4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3،5</a:t>
                      </a:r>
                      <a:endParaRPr lang="en-GB" b="1" dirty="0"/>
                    </a:p>
                  </a:txBody>
                  <a:tcPr/>
                </a:tc>
              </a:tr>
              <a:tr h="566291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54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51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102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16،1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4</a:t>
                      </a:r>
                      <a:endParaRPr lang="en-GB" b="1" dirty="0"/>
                    </a:p>
                  </a:txBody>
                  <a:tcPr/>
                </a:tc>
              </a:tr>
              <a:tr h="566291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55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51،6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105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17،1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4،5</a:t>
                      </a:r>
                      <a:endParaRPr lang="en-GB" b="1" dirty="0"/>
                    </a:p>
                  </a:txBody>
                  <a:tcPr/>
                </a:tc>
              </a:tr>
              <a:tr h="566291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56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51،8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108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17،8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5</a:t>
                      </a:r>
                      <a:endParaRPr lang="en-GB" b="1" dirty="0"/>
                    </a:p>
                  </a:txBody>
                  <a:tcPr/>
                </a:tc>
              </a:tr>
              <a:tr h="566291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56،9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52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111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19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5،5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/>
          <a:lstStyle/>
          <a:p>
            <a:r>
              <a:rPr lang="ar-SA" dirty="0" smtClean="0"/>
              <a:t>* يزداد نضج الهيكل الهضمي بحيث تتحول نسبة كبيرة من الغضاريف إلى عظام وتأخذ العظام في الصلابة .</a:t>
            </a:r>
          </a:p>
          <a:p>
            <a:r>
              <a:rPr lang="ar-SA" dirty="0" smtClean="0"/>
              <a:t>* تستمر الأسنان في الظهور ويكتمل عدد الأسنان المؤقتة ، ويبدأ تساقط الأسنان اللبنية تمهيدا لظهور الدائمة .</a:t>
            </a:r>
          </a:p>
          <a:p>
            <a:r>
              <a:rPr lang="ar-SA" dirty="0" smtClean="0"/>
              <a:t>* يستمر الرأس في النمو نموا بطيئا ويصل في نهاية هذه المرحلة إلى مثل حجم الراشد  .</a:t>
            </a:r>
          </a:p>
          <a:p>
            <a:r>
              <a:rPr lang="ar-SA" dirty="0" smtClean="0"/>
              <a:t>* ينمو الجذع بطريقة متوسطة </a:t>
            </a:r>
          </a:p>
          <a:p>
            <a:r>
              <a:rPr lang="ar-SA" dirty="0" smtClean="0"/>
              <a:t>* يصبح الطفل أكثر قدرة على تناول طعام الراشدين .</a:t>
            </a:r>
          </a:p>
          <a:p>
            <a:r>
              <a:rPr lang="ar-SA" dirty="0" smtClean="0"/>
              <a:t>* يزداد ضغط الدم وتصبح نبضات القلب أكثر بطئا . </a:t>
            </a:r>
          </a:p>
          <a:p>
            <a:r>
              <a:rPr lang="ar-SA" dirty="0" smtClean="0"/>
              <a:t>* يصبح التنفس أكثر انتظاما وعمقا . 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rmAutofit fontScale="92500" lnSpcReduction="20000"/>
          </a:bodyPr>
          <a:lstStyle/>
          <a:p>
            <a:r>
              <a:rPr lang="ar-SA" dirty="0" smtClean="0"/>
              <a:t>* يكتمل اكتساب الألياف العصبية في المراكز المخية العليا بغشاء الميلين ، ويؤدي ذلك إلى تحمل الطفل للمجهود العضلي والحركي . </a:t>
            </a:r>
          </a:p>
          <a:p>
            <a:r>
              <a:rPr lang="ar-SA" dirty="0" smtClean="0"/>
              <a:t>* تقترب ساعات نومه من ساعات نوم الراشد تقريبا ، إذ تتراوح ما بين 8-10 ساعات </a:t>
            </a:r>
          </a:p>
          <a:p>
            <a:r>
              <a:rPr lang="ar-SA" dirty="0" smtClean="0"/>
              <a:t>* بالنسبة للمظهر العام يتراجع بروز البطن حيث تأخذ الأمعاء مكانها ، وتطول الأطراف العلوية والسفلية ، ويفقد الطفل كثير من الشحم الذي تراكم خلال سنوات الرضاعة . </a:t>
            </a:r>
          </a:p>
          <a:p>
            <a:endParaRPr lang="ar-SA" dirty="0"/>
          </a:p>
          <a:p>
            <a:r>
              <a:rPr lang="ar-SA" b="1" dirty="0" smtClean="0">
                <a:solidFill>
                  <a:srgbClr val="FF0000"/>
                </a:solidFill>
              </a:rPr>
              <a:t>ثانيا : النمو الحركي : </a:t>
            </a:r>
          </a:p>
          <a:p>
            <a:r>
              <a:rPr lang="ar-SA" dirty="0" smtClean="0"/>
              <a:t>* زيادة قدرة الطفل على التحكم في أطرافه .</a:t>
            </a:r>
          </a:p>
          <a:p>
            <a:r>
              <a:rPr lang="ar-SA" dirty="0" smtClean="0"/>
              <a:t>* يستطيع الطفل المشي والجري في ثقة </a:t>
            </a:r>
          </a:p>
          <a:p>
            <a:r>
              <a:rPr lang="ar-SA" dirty="0" smtClean="0"/>
              <a:t>*يمكنه صعود السلم دون مساعدة 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r>
              <a:rPr lang="ar-SA" dirty="0" smtClean="0"/>
              <a:t>* في الرابعة من العمر يكتسب الطفل قدرة التوجه المكاني </a:t>
            </a:r>
          </a:p>
          <a:p>
            <a:r>
              <a:rPr lang="ar-SA" dirty="0" smtClean="0"/>
              <a:t>* يستطيع ركوب الدراجة بمهارة </a:t>
            </a:r>
          </a:p>
          <a:p>
            <a:r>
              <a:rPr lang="ar-SA" dirty="0" smtClean="0"/>
              <a:t>* تنمو العضلات الدقيقة وتتجلى فيها العديد من الأعمال مثل بناء المكعبات لضم الخرز ، وتقليد رسم دائرة مرسومة </a:t>
            </a:r>
          </a:p>
          <a:p>
            <a:r>
              <a:rPr lang="ar-SA" dirty="0" smtClean="0"/>
              <a:t>* يستطيع الطفل أن يرتدي ملابسه </a:t>
            </a:r>
          </a:p>
          <a:p>
            <a:r>
              <a:rPr lang="ar-SA" dirty="0" smtClean="0"/>
              <a:t>* </a:t>
            </a:r>
            <a:r>
              <a:rPr lang="ar-SA" b="1" dirty="0" smtClean="0"/>
              <a:t>اللعب يكون من أبرز سمات هذه المرحلة </a:t>
            </a:r>
            <a:r>
              <a:rPr lang="ar-SA" dirty="0" smtClean="0"/>
              <a:t>حيث يمكنهم </a:t>
            </a:r>
            <a:r>
              <a:rPr lang="ar-SA" dirty="0" err="1" smtClean="0"/>
              <a:t>آداء</a:t>
            </a:r>
            <a:r>
              <a:rPr lang="ar-SA" dirty="0" smtClean="0"/>
              <a:t> اللعب الحركي البسيط كالإمساك بالفرشاة ورسم الخطوط والدوائر وقص الأوراق والتلوين ، وتنتهي مرحلة </a:t>
            </a:r>
            <a:r>
              <a:rPr lang="ar-SA" b="1" dirty="0" smtClean="0">
                <a:solidFill>
                  <a:srgbClr val="7030A0"/>
                </a:solidFill>
              </a:rPr>
              <a:t>الشخبطة</a:t>
            </a:r>
            <a:r>
              <a:rPr lang="ar-SA" dirty="0" smtClean="0"/>
              <a:t> . </a:t>
            </a:r>
          </a:p>
          <a:p>
            <a:r>
              <a:rPr lang="ar-SA" dirty="0" smtClean="0"/>
              <a:t>وفي سن الخامسة نجد الأطفال يرسمون الملامح الإنسانية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النمو في الطفولة المبكرة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أهم العوامل التي تؤثر في النمو الحركي : </a:t>
            </a:r>
          </a:p>
          <a:p>
            <a:r>
              <a:rPr lang="ar-SA" dirty="0" smtClean="0"/>
              <a:t>* </a:t>
            </a:r>
            <a:r>
              <a:rPr lang="ar-SA" dirty="0" err="1" smtClean="0"/>
              <a:t>أ</a:t>
            </a:r>
            <a:r>
              <a:rPr lang="ar-SA" dirty="0" smtClean="0"/>
              <a:t>- التغذية </a:t>
            </a:r>
          </a:p>
          <a:p>
            <a:r>
              <a:rPr lang="ar-SA" dirty="0" smtClean="0"/>
              <a:t>ب- مدى تعرض الطفل للحوادث </a:t>
            </a:r>
          </a:p>
          <a:p>
            <a:r>
              <a:rPr lang="ar-SA" dirty="0" smtClean="0"/>
              <a:t>ج- مرض الطفل</a:t>
            </a:r>
          </a:p>
          <a:p>
            <a:r>
              <a:rPr lang="ar-SA" dirty="0" smtClean="0"/>
              <a:t>د- الحالة الصحية العامة بحيث يكون خال من الإعاقات </a:t>
            </a:r>
          </a:p>
          <a:p>
            <a:r>
              <a:rPr lang="ar-SA" dirty="0" smtClean="0"/>
              <a:t>ه- التعلم ، حيث أن التعلم والتدريب يكسبه اتزانا في حركاته </a:t>
            </a:r>
          </a:p>
          <a:p>
            <a:r>
              <a:rPr lang="ar-SA" dirty="0" smtClean="0"/>
              <a:t>و- اللعب حيث أنه يفيد الطفل تربويا وتشخيصيا وعلاجيا ، ويزيد من إتقان المهارات الحركية لديه 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2360</Words>
  <Application>Microsoft Office PowerPoint</Application>
  <PresentationFormat>On-screen Show (4:3)</PresentationFormat>
  <Paragraphs>296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  <vt:lpstr>النمو في الطفولة المبكرة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النمو في الطفولة المبكرة </dc:title>
  <dc:creator>00005183</dc:creator>
  <cp:lastModifiedBy>user</cp:lastModifiedBy>
  <cp:revision>38</cp:revision>
  <dcterms:created xsi:type="dcterms:W3CDTF">2011-10-15T07:06:28Z</dcterms:created>
  <dcterms:modified xsi:type="dcterms:W3CDTF">2011-10-20T16:32:08Z</dcterms:modified>
</cp:coreProperties>
</file>